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16" r:id="rId3"/>
    <p:sldId id="317" r:id="rId4"/>
    <p:sldId id="257" r:id="rId5"/>
    <p:sldId id="258" r:id="rId6"/>
    <p:sldId id="282" r:id="rId7"/>
    <p:sldId id="298" r:id="rId8"/>
    <p:sldId id="259" r:id="rId9"/>
    <p:sldId id="260" r:id="rId10"/>
    <p:sldId id="261" r:id="rId11"/>
    <p:sldId id="262" r:id="rId12"/>
    <p:sldId id="263" r:id="rId13"/>
    <p:sldId id="264" r:id="rId14"/>
    <p:sldId id="299" r:id="rId15"/>
    <p:sldId id="265" r:id="rId16"/>
    <p:sldId id="300" r:id="rId17"/>
    <p:sldId id="266" r:id="rId18"/>
    <p:sldId id="301" r:id="rId19"/>
    <p:sldId id="270" r:id="rId20"/>
    <p:sldId id="271" r:id="rId21"/>
    <p:sldId id="285" r:id="rId22"/>
    <p:sldId id="286" r:id="rId23"/>
    <p:sldId id="272" r:id="rId24"/>
    <p:sldId id="287" r:id="rId25"/>
    <p:sldId id="273" r:id="rId26"/>
    <p:sldId id="289" r:id="rId27"/>
    <p:sldId id="288" r:id="rId28"/>
    <p:sldId id="274" r:id="rId29"/>
    <p:sldId id="303" r:id="rId30"/>
    <p:sldId id="275" r:id="rId31"/>
    <p:sldId id="290" r:id="rId32"/>
    <p:sldId id="291" r:id="rId33"/>
    <p:sldId id="276" r:id="rId34"/>
    <p:sldId id="292" r:id="rId35"/>
    <p:sldId id="277" r:id="rId36"/>
    <p:sldId id="278" r:id="rId37"/>
    <p:sldId id="293" r:id="rId38"/>
    <p:sldId id="279" r:id="rId39"/>
    <p:sldId id="280" r:id="rId40"/>
    <p:sldId id="281" r:id="rId41"/>
    <p:sldId id="294" r:id="rId42"/>
    <p:sldId id="295" r:id="rId43"/>
    <p:sldId id="296" r:id="rId44"/>
    <p:sldId id="297" r:id="rId45"/>
    <p:sldId id="311" r:id="rId46"/>
    <p:sldId id="312" r:id="rId47"/>
    <p:sldId id="313" r:id="rId48"/>
    <p:sldId id="304" r:id="rId49"/>
    <p:sldId id="305" r:id="rId50"/>
    <p:sldId id="306" r:id="rId51"/>
    <p:sldId id="307" r:id="rId52"/>
    <p:sldId id="308" r:id="rId53"/>
    <p:sldId id="309" r:id="rId54"/>
    <p:sldId id="314" r:id="rId55"/>
    <p:sldId id="315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47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90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9342A-8637-46E0-94E8-122ECD73F21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B7B68-0BD3-4CE7-8C55-E46B8E042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1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4E425-C709-4680-9DBF-17D6A3F7159B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15968-9551-4E80-B6C7-F67317F68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568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75051-B16B-449C-B6CC-8E1E68733FE8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E39ED-7034-4F07-AA5B-A7F2AF708D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51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665CB-C3C1-4963-B58A-48875518C765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5DFE4-D05C-4EF1-9C73-13B54F3375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844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3199-C920-4C16-B7AB-07C5EBABB1B2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2C4BB-47FA-43B2-8031-A17EEF0561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256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074D9-759B-4188-9DCB-5F83AAB210FF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0B12A-C59F-4D42-8A45-6E8F3ED0D3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388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418E3-4BE0-4402-997D-43804D95C74C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AACAE-7397-4DA2-BA15-E660A1BBF1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49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8BF1C-F628-4681-8F04-674035E3FC6B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5C75A-9AAD-4C09-8B09-E18923BB18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845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3D611-F0A6-4B3D-940A-C33CC20D2868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61F8E-5DA3-4A74-9926-0B00060C17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15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6B575-1DCB-4BD4-8E69-C5FB0F6C9CA4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E50D1-202E-4D27-8139-0403DC0E70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78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F49B-28C9-47BE-BF06-09487E10A8BD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8ECE7-9709-428A-88DE-B93F9AB065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023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E8D87-CFC7-4E59-AA29-E9C12F1DDF57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4A84F-5641-474F-A735-21C6E82EEF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409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88FAC-F7A2-4FB4-943E-AAABB3E5600A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DD38AC0-B619-4FDF-B1EB-A29D98A1DD9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6%D0%B5%D0%B2%D1%81%D0%B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hyperlink" Target="https://ru.wikipedia.org/wiki/%D0%9A%D0%B0%D0%B7%D0%B0%D0%BD%D1%81%D0%BA%D0%B0%D1%8F_%D0%B3%D1%83%D0%B1%D0%B5%D1%80%D0%BD%D0%B8%D1%8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ufa.com/uploads/posts/2017-04/1493541629_chesn_0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ufa.com/uploads/posts/2017-04/1493541635_chesn_04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andia.ru/text/category/koll/" TargetMode="Externa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hyperlink" Target="http://eparhia-ufa.cerkov.ru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ufa.com/uploads/posts/2017-04/1492925384_chesnokovka_0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ов\Downloads\57920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857375" y="1071563"/>
            <a:ext cx="5857875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Муниципальное дошкольное образовательное бюджетное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учреждение детский сад  «Ладушки» с.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Чесноковка</a:t>
            </a:r>
            <a:r>
              <a:rPr lang="ru-RU" alt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муниципального района Уфимский район 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Республики Башкортостан</a:t>
            </a:r>
            <a:endParaRPr lang="ru-RU" alt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eaLnBrk="1" hangingPunct="1"/>
            <a:endParaRPr lang="ru-RU" altLang="ru-RU" sz="20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  <a:p>
            <a:pPr algn="ctr" eaLnBrk="1" hangingPunct="1"/>
            <a:r>
              <a:rPr lang="ru-RU" altLang="ru-RU" sz="48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«История села  </a:t>
            </a:r>
          </a:p>
          <a:p>
            <a:pPr algn="ctr" eaLnBrk="1" hangingPunct="1"/>
            <a:r>
              <a:rPr lang="ru-RU" altLang="ru-RU" sz="4800" b="1" dirty="0" err="1" smtClean="0">
                <a:solidFill>
                  <a:srgbClr val="990000"/>
                </a:solidFill>
                <a:latin typeface="Monotype Corsiva" panose="03010101010201010101" pitchFamily="66" charset="0"/>
              </a:rPr>
              <a:t>Чесноковка</a:t>
            </a:r>
            <a:r>
              <a:rPr lang="ru-RU" altLang="ru-RU" sz="48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»   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</a:t>
            </a:r>
            <a:endParaRPr lang="ru-RU" alt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выполнила педагог - психолог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Галиева</a:t>
            </a:r>
            <a:r>
              <a:rPr lang="ru-RU" alt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Л.Г.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2020 г.</a:t>
            </a:r>
            <a:endParaRPr lang="ru-RU" alt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900113" y="765175"/>
            <a:ext cx="748823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i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00113" y="908720"/>
            <a:ext cx="7632327" cy="4505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Так, в начале XVII века возникает село Уфимского Успенского 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мужского монастыря – Вознесенское (</a:t>
            </a:r>
            <a:r>
              <a:rPr lang="ru-RU" sz="25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Чесноковка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sz="2500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Вознесенская церковь в </a:t>
            </a:r>
            <a:r>
              <a:rPr lang="ru-RU" sz="25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Чесноковке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была центром жизни всей округи. Местные священники исполняли функции современных 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500" b="1" dirty="0" err="1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ЗАГСов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, вели метрические книги, где записывали родившихся, умерших и сочетавшихся браком.</a:t>
            </a:r>
            <a:b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Храм 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 </a:t>
            </a:r>
            <a:r>
              <a:rPr lang="ru-RU" sz="25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Чесноковке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пользовался большим авторитетом. Именно сюда приезжали со всей округи. Богатые крестьяне из неблизких селений специально ездили венчаться в </a:t>
            </a:r>
            <a:r>
              <a:rPr lang="ru-RU" sz="25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Чесноковку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. Чтоб попышнее!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500" b="1" dirty="0">
              <a:solidFill>
                <a:schemeClr val="accent5">
                  <a:lumMod val="50000"/>
                </a:schemeClr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042988" y="981075"/>
            <a:ext cx="72009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/>
          </a:p>
        </p:txBody>
      </p:sp>
      <p:pic>
        <p:nvPicPr>
          <p:cNvPr id="4" name="Рисунок 3" descr="https://ds03.infourok.ru/uploads/ex/0a8d/00004524-cc258cc9/2/img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09" y="1710169"/>
            <a:ext cx="3096344" cy="2654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834173" y="764704"/>
            <a:ext cx="455425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1735 году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Чесноковка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течение нескольких месяцев была штаб-квартирой знаменитой научной и военно-политической «Оренбургской экспедиции», которой руководил известный русский географ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И.К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Кириллов (автор первого экономгеографического описания России и составитель первого выпуска «Атласа Всероссийской империи»). </a:t>
            </a:r>
            <a:endParaRPr lang="ru-RU" sz="2200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Из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Чесноковки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И.К. Кириллов продолжал руководить первой инструментальной геодезической съёмкой территории России.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971550" y="1557338"/>
            <a:ext cx="7272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67" y="764704"/>
            <a:ext cx="7416304" cy="432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говорит предание, самым первым человеком, который поселился на месте теперешней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Чесноковки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был Чесноков, бывший каторжанин, бежавший из сибирской ссылки. Есть и другие версии: а) название села принёс с собой из Сибири первый поселенец (в память о месте ссылки); б) очень высокий урожай чеснока собирали жители села, отсюда и название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Чесноковка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в) на территории села была станция, где меняли лошадей, ковали их, отдыхали проезжие в ожидании отправки. Кузнецы, занимавшиеся ковкой лошадей, выполняли работу честно – отсюда название: честная ковка –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Чесноковка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" y="-2863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827087" y="836712"/>
            <a:ext cx="77057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 </a:t>
            </a:r>
            <a:endParaRPr lang="ru-RU" altLang="ru-RU" sz="54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835696" y="3060543"/>
            <a:ext cx="648072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XII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веке  стратегическое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значение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Чесноковки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использовалось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во время Пугачёвщины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. Крестьянская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война под предводительством Емельяна Пугачева 1773-1775 годов – яркая историческая страница в жизни и становлении нашего села.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D:\Users\User\Desktop\КНИГА\СЕЛО\село фото\1493541624_chesn_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202" y="713478"/>
            <a:ext cx="3990975" cy="2347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971550" y="836613"/>
            <a:ext cx="3240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7920880" cy="59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116013" y="908050"/>
            <a:ext cx="7272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6013" y="764704"/>
            <a:ext cx="741642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1 октября 1773 года в село вступил крупный отряд боевиков под предводительством 37-летнего яицкого казака </a:t>
            </a:r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Чики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-Зарубина, который нагло именовал себя графом </a:t>
            </a:r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Чернышёвым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. Кличка «</a:t>
            </a:r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чика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» объяснялась его пристрастием к ножичкам с юных лет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. 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Объединив разрозненные отряды (состоявшие из русских крестьян, казаков, башкир, татар, марийцев) в 12-тысячную армию, Зарубин-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Чернышёв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приступил к осаде Уфы, обороняемой гарнизоном и ополчением из отставных военных, местных казаков, дворян и посадских людей.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Население </a:t>
            </a:r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Чесноковки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встречало их хлебом-солью.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042988" y="765175"/>
            <a:ext cx="7273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2843808" y="5589240"/>
            <a:ext cx="4319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3203" y="857581"/>
            <a:ext cx="7453710" cy="524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его инициативе, в селе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Чесноковке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, под Уфой, был сформирован штаб, осуществлявший руководство повстанческим движением на Среднем Урале, в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Прикамье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и Зауралье, дополнявший собою деятельность главной ставки Пугачева, находившейся в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Бердской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слободе, под Оренбургом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Против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Чики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Зарубина были посланы регулярные войска под руководством Михельсона.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Чика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хорошо подготовился к встрече, распределив свои отряды по всему пути между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Чесноковкой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и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Требиково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. </a:t>
            </a:r>
          </a:p>
          <a:p>
            <a:pPr algn="ctr"/>
            <a:endParaRPr lang="ru-RU" sz="24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042988" y="1125538"/>
            <a:ext cx="73453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3900" y="764704"/>
            <a:ext cx="766445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35 марта 1774 года произошло первое сражение под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Требиково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(ныне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Нижегородка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».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Чика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Зарубин и Михельсон встретились. Завязался бой. Толпа мятежников была разбита и рассеяна. Силы были неравными, царские войска были хорошо военизированы и одержали победу. С Чикой Зарубиным тесно взаимодействовал Салават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Юлаев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96952"/>
            <a:ext cx="4609835" cy="2819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935037" y="1392862"/>
            <a:ext cx="727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endParaRPr lang="ru-RU" altLang="ru-RU" sz="2400" b="1" i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2843808" y="5589240"/>
            <a:ext cx="4319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715565"/>
            <a:ext cx="4572000" cy="3714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20688"/>
            <a:ext cx="784887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Несмотря на неудачи под Уфой, авторитет и власть «графа Чернышева» вскоре были признаны на огромной территории, переданной Пугачевым в ведение Зарубина и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Чесноковского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штаба. В начале января 1774 г. с захваченного восставшими 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hlinkClick r:id="rId3" tooltip="Ижевск"/>
              </a:rPr>
              <a:t>Ижевского завода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 в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Чесноковку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были отправлены заводская казна и отряд заводских людей численностью до 1700 человек. Прибыли в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Чесноковку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и контингенты с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Воткинского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завода. Зарубину адресуются боевые донесения о действиях повстанческих отрядов в Казанском крае и в Пермской провинции, из-под Челябинска и со всех четырёх дорог Башкирии. Распоряжениями Зарубина в далекой от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Чесноковки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 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hlinkClick r:id="rId4" tooltip="Казанская губерния"/>
              </a:rPr>
              <a:t>Казанской губернии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 назначаются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атаманы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и есаулы. </a:t>
            </a:r>
            <a:endParaRPr lang="ru-RU" altLang="ru-RU" sz="2200" b="1" i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23766"/>
            <a:ext cx="3745292" cy="1788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08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" y="-160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971550" y="836613"/>
            <a:ext cx="3240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3" y="836613"/>
            <a:ext cx="7599071" cy="2311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Чика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Салават настояли на том, чтобы выйти на Кунгур (Пермь) и присоединить его к мятежной территории, чтобы идти на Казань, объединив Берду-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Чесноковку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-Кунгур. С бунтовщиками была учинена расправа, каждому по той роли, какую он выполнял: казнь, ссылка или наказание кнутом. Николая Ивановича Зарубина –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Чику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казнили на базарной площади (где сейчас авиационный институт) при большом стечении народа. А на месте сражения у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Чесноковки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поставлен памятник.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82680"/>
            <a:ext cx="2160240" cy="2860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182680"/>
            <a:ext cx="2098634" cy="2860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ов\Downloads\57920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643062" y="1340768"/>
            <a:ext cx="5857875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alt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eaLnBrk="1" hangingPunct="1"/>
            <a:endParaRPr lang="ru-RU" altLang="ru-RU" sz="20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  <a:p>
            <a:pPr algn="ctr" eaLnBrk="1" hangingPunct="1"/>
            <a:r>
              <a:rPr lang="ru-RU" altLang="ru-RU" sz="72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«История села  </a:t>
            </a:r>
          </a:p>
          <a:p>
            <a:pPr algn="ctr" eaLnBrk="1" hangingPunct="1"/>
            <a:r>
              <a:rPr lang="ru-RU" altLang="ru-RU" sz="7200" b="1" dirty="0" err="1" smtClean="0">
                <a:solidFill>
                  <a:srgbClr val="990000"/>
                </a:solidFill>
                <a:latin typeface="Monotype Corsiva" panose="03010101010201010101" pitchFamily="66" charset="0"/>
              </a:rPr>
              <a:t>Чесноковка</a:t>
            </a:r>
            <a:r>
              <a:rPr lang="ru-RU" altLang="ru-RU" sz="72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»   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</a:t>
            </a:r>
            <a:endParaRPr lang="ru-RU" alt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alt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187624" y="836712"/>
            <a:ext cx="72739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endParaRPr lang="ru-RU" altLang="ru-RU" sz="2400" b="1" i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2843808" y="5589240"/>
            <a:ext cx="4319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715565"/>
            <a:ext cx="4572000" cy="3714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5205" y="715566"/>
            <a:ext cx="3996344" cy="490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750"/>
              </a:spcAft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75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Освободитель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Чесноковки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Иван Иванович Михельсон (1740 – 1807), выдающийся российский полководец, из прибалтийских немцев (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Johann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Michelsohnen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.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Под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командованием Михельсона были пехота, кавалерия и артиллерия, казаки и регулярные части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Изюмского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гусарского полка, егеря, гренадеры, Архангелогородского карабинерного, Санкт-Петербургского,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Чугуевского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полков, Томского пехотного (карабинерного) полка.</a:t>
            </a:r>
          </a:p>
          <a:p>
            <a:pPr indent="450215" algn="ctr">
              <a:lnSpc>
                <a:spcPct val="107000"/>
              </a:lnSpc>
              <a:spcAft>
                <a:spcPts val="750"/>
              </a:spcAft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сторические картинки. Чесноковка. Бун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78" y="834899"/>
            <a:ext cx="3353527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" y="3005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971550" y="765175"/>
            <a:ext cx="741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/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2771775" y="5589588"/>
            <a:ext cx="51133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сторические картинки. Чесноковка. Бун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17389"/>
            <a:ext cx="3096344" cy="4407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779912" y="980728"/>
            <a:ext cx="4464496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Возле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Чесноковки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оказались соединения прославленных российских частей. Например,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Изюмского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11-го гусарского полка, незадолго до Пугачёвщины сформированного из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Изюмского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слободского казачьего полка. Украинские гусары имели хороший опыт в подвижной кавалерийской войне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Шеф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Изюмского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гусарского полка генерал И.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Дорохов.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116013" y="765175"/>
            <a:ext cx="7272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/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1259632" y="5517232"/>
            <a:ext cx="547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908720"/>
            <a:ext cx="4418456" cy="532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Время  шло…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Село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было богатое, с двухэтажными строениями, работало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училище. 12 сентября 1894 года освятили новую деревянную церковь. В день Вознесения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Господня проводились ярмарки, в которых участвовали приезжие купцы, крестьяне и горожане. Помимо сельского хозяйства, население села занималось жжением угля, пчеловодством. Село снабжало Уфу углём и овощами.</a:t>
            </a:r>
            <a:b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</a:b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2225"/>
            <a:ext cx="3880545" cy="2738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1" y="-3374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115616" y="953156"/>
            <a:ext cx="741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981075"/>
            <a:ext cx="4320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К 1896 году в селе были построены две водяные мельницы,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хлебозапасный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магазин, церковно-приходская школа, три кузницы, три бакалейных лавки, пивная. После революции 1917 года церковь закрыли, имущество растащили. В сентябре 1932 года случился пожар: сгорели церковь и 43 дома. На этом месте теперь расположены жилые дома по улице Молодежной и детский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сад «Берёзка».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</a:b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62686"/>
            <a:ext cx="3888432" cy="2899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9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331912" y="5473811"/>
            <a:ext cx="6480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06044" y="657601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С августа 1930 года, с учреждением административного деления, село </a:t>
            </a:r>
            <a:r>
              <a:rPr lang="ru-RU" sz="2000" b="1" dirty="0" err="1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Чесноковка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входит в состав Уфимского района. 30 августа 1930 года был образован </a:t>
            </a:r>
            <a:r>
              <a:rPr lang="ru-RU" sz="2000" b="1" dirty="0" err="1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Чесноковский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сельсовет. На его территории располагалось 10 населенных пунктов: </a:t>
            </a:r>
            <a:r>
              <a:rPr lang="ru-RU" sz="2000" b="1" dirty="0" err="1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Чесноковка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, пос. совхоза МВД, Торфяной, Мокроусово, </a:t>
            </a:r>
            <a:r>
              <a:rPr lang="ru-RU" sz="2000" b="1" dirty="0" err="1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Королево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Зубово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, Березовка, Лебяжий, </a:t>
            </a:r>
            <a:r>
              <a:rPr lang="ru-RU" sz="2000" b="1" dirty="0" err="1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Таптыково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Нижегородка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. В 1930-е годы был образован первый колхоз – "Первая пятилетка". Во время войны на базе </a:t>
            </a:r>
            <a:r>
              <a:rPr lang="ru-RU" sz="2000" b="1" dirty="0" err="1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Чесноковки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и </a:t>
            </a:r>
            <a:r>
              <a:rPr lang="ru-RU" sz="2000" b="1" dirty="0" err="1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Миловки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формировалась 214-я стрелковая дивизия, которая дошла с боями до Берлина.</a:t>
            </a:r>
            <a:b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</a:b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78" y="975638"/>
            <a:ext cx="3139765" cy="1949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3" y="3321817"/>
            <a:ext cx="3040493" cy="2151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997371" y="721107"/>
            <a:ext cx="7127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1790090"/>
            <a:ext cx="4032448" cy="388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49" y="1725907"/>
            <a:ext cx="3649259" cy="2495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458408" y="1075050"/>
            <a:ext cx="4104456" cy="475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 марте 1960 года </a:t>
            </a:r>
            <a:r>
              <a:rPr lang="ru-RU" sz="24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Чесноковский</a:t>
            </a:r>
            <a:r>
              <a:rPr lang="ru-RU" sz="24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сельсовет объединили с </a:t>
            </a:r>
            <a:r>
              <a:rPr lang="ru-RU" sz="24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Осоргинским</a:t>
            </a:r>
            <a:r>
              <a:rPr lang="ru-RU" sz="24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– с центром в </a:t>
            </a:r>
            <a:r>
              <a:rPr lang="ru-RU" sz="24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Зубово</a:t>
            </a:r>
            <a:r>
              <a:rPr lang="ru-RU" sz="24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, в который вошло 16 населенных пунктов. С 1992 года </a:t>
            </a:r>
            <a:r>
              <a:rPr lang="ru-RU" sz="24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Чесноковский</a:t>
            </a:r>
            <a:r>
              <a:rPr lang="ru-RU" sz="24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сельсовет включает четыре населенных пункта: </a:t>
            </a:r>
            <a:r>
              <a:rPr lang="ru-RU" sz="24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Чесноковку</a:t>
            </a:r>
            <a:r>
              <a:rPr lang="ru-RU" sz="24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, Геофизик, Загорский и Торфяной. Село разрослось, здесь появились новые микрорайоны.</a:t>
            </a:r>
            <a:endParaRPr lang="ru-RU" sz="2400" b="1" dirty="0">
              <a:solidFill>
                <a:srgbClr val="0C047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900113" y="1916113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790090"/>
            <a:ext cx="4572000" cy="3880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29582" y="764704"/>
            <a:ext cx="3730849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 марте 1960 года </a:t>
            </a:r>
            <a:r>
              <a:rPr lang="ru-RU" sz="24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Чесноковский</a:t>
            </a:r>
            <a:r>
              <a:rPr lang="ru-RU" sz="24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сельсовет объединили с </a:t>
            </a:r>
            <a:r>
              <a:rPr lang="ru-RU" sz="24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Осоргинским</a:t>
            </a:r>
            <a:r>
              <a:rPr lang="ru-RU" sz="24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– с центром в </a:t>
            </a:r>
            <a:r>
              <a:rPr lang="ru-RU" sz="24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Зубово</a:t>
            </a:r>
            <a:r>
              <a:rPr lang="ru-RU" sz="24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, в который вошло 16 населенных пунктов. С 1992 года </a:t>
            </a:r>
            <a:r>
              <a:rPr lang="ru-RU" sz="24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Чесноковский</a:t>
            </a:r>
            <a:r>
              <a:rPr lang="ru-RU" sz="24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сельсовет включает четыре населенных пункта: </a:t>
            </a:r>
            <a:r>
              <a:rPr lang="ru-RU" sz="24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Чесноковку</a:t>
            </a:r>
            <a:r>
              <a:rPr lang="ru-RU" sz="24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, Геофизик, Загорский и Торфяной. Село разрослось, здесь появились новые микрорайоны.</a:t>
            </a:r>
            <a:endParaRPr lang="ru-RU" sz="2400" b="1" dirty="0">
              <a:solidFill>
                <a:srgbClr val="0C047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683138"/>
            <a:ext cx="4015162" cy="2675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3692639"/>
            <a:ext cx="4046013" cy="2331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116013" y="765175"/>
            <a:ext cx="7272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5651500" y="2205038"/>
            <a:ext cx="2592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2339752" y="1458069"/>
            <a:ext cx="41270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40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altLang="ru-RU" sz="44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СОВРЕМЕННАЯ   </a:t>
            </a:r>
          </a:p>
          <a:p>
            <a:pPr algn="ctr"/>
            <a:r>
              <a:rPr lang="ru-RU" altLang="ru-RU" sz="44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ЧЕСНОКОВКА</a:t>
            </a:r>
            <a:endParaRPr lang="ru-RU" altLang="ru-RU" sz="44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116013" y="836613"/>
            <a:ext cx="7200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975113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МДОБУ  детский  сад  «Ладушки» с. </a:t>
            </a:r>
            <a:r>
              <a:rPr lang="ru-RU" altLang="ru-RU" sz="2800" b="1" dirty="0" err="1" smtClean="0">
                <a:solidFill>
                  <a:srgbClr val="990000"/>
                </a:solidFill>
                <a:latin typeface="Monotype Corsiva" panose="03010101010201010101" pitchFamily="66" charset="0"/>
              </a:rPr>
              <a:t>Чесноковка</a:t>
            </a:r>
            <a:endParaRPr lang="ru-RU" altLang="ru-RU" sz="28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4" y="1844824"/>
            <a:ext cx="2993437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23928" y="1636834"/>
            <a:ext cx="46085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«Ладушки» с.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Чесноковка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начал строиться в 2014 году в рамках реализации проекта партии «Единая 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Россия» «Народный бюджет».  В октябре  2015 года детский сад гостеприимно распахнул свои двери для маленьких жителей села</a:t>
            </a:r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</a:rPr>
              <a:t>. </a:t>
            </a:r>
          </a:p>
          <a:p>
            <a:endParaRPr lang="ru-RU" dirty="0"/>
          </a:p>
        </p:txBody>
      </p:sp>
      <p:pic>
        <p:nvPicPr>
          <p:cNvPr id="10" name="Рисунок 9" descr="D:\Users\User\Desktop\КНИГА\СЕЛО\7bdcb2221d16d768048821e429678665_1024_768_croppe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374441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0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116013" y="765175"/>
            <a:ext cx="7272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5651500" y="2205038"/>
            <a:ext cx="2592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D:\Users\User\Desktop\ФОТО личные\Фото Т.И. к юбилею\Работа\IMG_15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7" y="1412776"/>
            <a:ext cx="3684248" cy="2989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352117" y="765175"/>
            <a:ext cx="4396348" cy="5153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 четыре года до открытия детского сада с предложением строительства нового детского сада вышел женсовет под руководством </a:t>
            </a:r>
            <a:r>
              <a:rPr lang="ru-RU" sz="22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Насимы</a:t>
            </a:r>
            <a:r>
              <a:rPr lang="ru-RU" sz="22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Тайфуровны</a:t>
            </a:r>
            <a:r>
              <a:rPr lang="ru-RU" sz="22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Шелеховой</a:t>
            </a:r>
            <a:r>
              <a:rPr lang="ru-RU" sz="22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Инициатива получила поддержку и финансовую подпитку благодаря «Народному бюджету». Помог и «Народный фронт». На строительство ушло 65 млн рублей – федеральных средств, а также из республиканского бюджета. Большую поддержку оказало руководство района.</a:t>
            </a:r>
            <a:endParaRPr lang="ru-RU" sz="2200" b="1" dirty="0">
              <a:solidFill>
                <a:srgbClr val="0C047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ов\Downloads\57920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547664" y="1340768"/>
            <a:ext cx="640871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alt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eaLnBrk="1" hangingPunct="1"/>
            <a:endParaRPr lang="ru-RU" altLang="ru-RU" sz="20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  <a:p>
            <a:pPr algn="ctr" eaLnBrk="1" hangingPunct="1"/>
            <a:r>
              <a:rPr lang="ru-RU" altLang="ru-RU" sz="72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2021 год –                    год  Башкирской истории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</a:t>
            </a:r>
            <a:endParaRPr lang="ru-RU" alt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alt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900113" y="692150"/>
            <a:ext cx="7488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827088" y="2997200"/>
            <a:ext cx="2520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504484"/>
            <a:ext cx="44181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Муниципальным заказчиком является администрация Уфимского района РБ, заказчиком-застройщиком - КП РБ РУКС, генеральным подрядчиком – ООО УК «Альянс».</a:t>
            </a:r>
            <a:r>
              <a:rPr lang="ru-RU" sz="24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C0470"/>
                </a:solidFill>
                <a:latin typeface="Monotype Corsiva" panose="03010101010201010101" pitchFamily="66" charset="0"/>
              </a:rPr>
              <a:t> </a:t>
            </a:r>
            <a:endParaRPr lang="ru-RU" sz="2400" b="1" dirty="0">
              <a:solidFill>
                <a:srgbClr val="0C047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1236742"/>
            <a:ext cx="3275423" cy="4367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1042988" y="981075"/>
            <a:ext cx="72009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Users\User\Desktop\КНИГА\СЕЛО\ладушки\IMG_0232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1074"/>
            <a:ext cx="1843011" cy="2375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Users\User\Desktop\КНИГА\СЕЛО\ладушки\f9873f43-aa33-45b6-99f6-a45825b5283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7953"/>
            <a:ext cx="1843011" cy="2371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771800" y="548681"/>
            <a:ext cx="597666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МДОБУ детский сад «Ладушки» с.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Чесноковка</a:t>
            </a: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Гарифуллина</a:t>
            </a: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Гульнара 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Нургалеевна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</a:p>
          <a:p>
            <a:pPr algn="ctr"/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</a:rPr>
              <a:t>профессионал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, инициативный, опытный руководитель, направляющий деятельность 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hlinkClick r:id="rId5" tooltip="Колл"/>
              </a:rPr>
              <a:t>коллектива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 на реализацию творческих способностей, раскрытию индивидуальных качеств личности каждого сотрудника.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Старший  воспитатель                       Назарова 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Гульшат</a:t>
            </a: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Талгатовна</a:t>
            </a: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–  </a:t>
            </a:r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</a:t>
            </a:r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</a:rPr>
              <a:t>создаёт  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благоприятный климат в коллективе, её доброжелательное отношение друг к другу, постоянный поиск новых идей для работы, неутомимая энергетика – это важные составляющие её неутомимой деятельности. </a:t>
            </a:r>
          </a:p>
          <a:p>
            <a:pPr algn="ctr"/>
            <a:endParaRPr lang="ru-RU" sz="2800" b="1" dirty="0">
              <a:solidFill>
                <a:srgbClr val="0C047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1763688" y="5517232"/>
            <a:ext cx="6192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692696"/>
            <a:ext cx="8424936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200"/>
              </a:spcAft>
            </a:pPr>
            <a:r>
              <a:rPr lang="ru-RU" sz="2400" b="1" dirty="0" smtClean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</a:t>
            </a:r>
            <a:r>
              <a:rPr lang="ru-RU" sz="24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«Ладушки» - это с</a:t>
            </a:r>
            <a:r>
              <a:rPr lang="ru-RU" sz="24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овременный детский сад,  это площадка с эффективным использованием новаторских идей и инновационных технологий в образовательном процессе. Дошкольное учреждение постоянно развивается и идёт в ногу со временем. </a:t>
            </a:r>
            <a:endParaRPr lang="ru-RU" sz="2400" b="1" dirty="0">
              <a:solidFill>
                <a:srgbClr val="0C047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2560051"/>
            <a:ext cx="6408862" cy="3029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971550" y="836613"/>
            <a:ext cx="741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69269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МДОБУ  </a:t>
            </a:r>
            <a:r>
              <a:rPr lang="ru-RU" altLang="ru-RU" sz="32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детский  сад  </a:t>
            </a:r>
            <a:r>
              <a:rPr lang="ru-RU" altLang="ru-RU" sz="32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«Берёзка» с</a:t>
            </a:r>
            <a:r>
              <a:rPr lang="ru-RU" altLang="ru-RU" sz="32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. </a:t>
            </a:r>
            <a:r>
              <a:rPr lang="ru-RU" altLang="ru-RU" sz="3200" b="1" dirty="0" err="1" smtClean="0">
                <a:solidFill>
                  <a:srgbClr val="990000"/>
                </a:solidFill>
                <a:latin typeface="Monotype Corsiva" panose="03010101010201010101" pitchFamily="66" charset="0"/>
              </a:rPr>
              <a:t>Чесноковка</a:t>
            </a:r>
            <a:r>
              <a:rPr lang="ru-RU" altLang="ru-RU" sz="32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  </a:t>
            </a:r>
            <a:r>
              <a:rPr lang="ru-RU" altLang="ru-RU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                                     </a:t>
            </a:r>
            <a:endParaRPr lang="ru-RU" altLang="ru-RU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42" y="2204864"/>
            <a:ext cx="3668691" cy="26675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76370" y="1319164"/>
            <a:ext cx="4166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380640"/>
            <a:ext cx="45365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История нашего детского сада   началась 24 года назад. </a:t>
            </a:r>
            <a:r>
              <a:rPr lang="ru-RU" sz="3200" b="1" dirty="0" smtClean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 1996</a:t>
            </a:r>
            <a:r>
              <a:rPr lang="ru-RU" sz="32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  году  впервые распахнул свои двери новый детский сад с красивым названием «Берёзка». Это был </a:t>
            </a:r>
            <a:r>
              <a:rPr lang="ru-RU" sz="32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первый детский сад </a:t>
            </a:r>
            <a:r>
              <a:rPr lang="ru-RU" sz="3200" b="1" dirty="0" smtClean="0">
                <a:solidFill>
                  <a:srgbClr val="0C0470"/>
                </a:solidFill>
                <a:latin typeface="Monotype Corsiva" panose="03010101010201010101" pitchFamily="66" charset="0"/>
              </a:rPr>
              <a:t>                  в селе </a:t>
            </a:r>
            <a:r>
              <a:rPr lang="ru-RU" sz="3200" b="1" dirty="0" err="1" smtClean="0">
                <a:solidFill>
                  <a:srgbClr val="0C0470"/>
                </a:solidFill>
                <a:latin typeface="Monotype Corsiva" panose="03010101010201010101" pitchFamily="66" charset="0"/>
              </a:rPr>
              <a:t>Чесноковка</a:t>
            </a:r>
            <a:r>
              <a:rPr lang="ru-RU" sz="3200" b="1" dirty="0" smtClean="0">
                <a:solidFill>
                  <a:srgbClr val="0C0470"/>
                </a:solidFill>
                <a:latin typeface="Monotype Corsiva" panose="03010101010201010101" pitchFamily="66" charset="0"/>
              </a:rPr>
              <a:t>.</a:t>
            </a:r>
            <a:endParaRPr lang="ru-RU" sz="3200" b="1" dirty="0">
              <a:solidFill>
                <a:srgbClr val="0C047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5" y="83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1619250" y="5589588"/>
            <a:ext cx="6337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Users\User\Desktop\КНИГА\СЕЛО\березка\13 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116959" cy="2673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800527" y="620688"/>
            <a:ext cx="494793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 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открытии детского  сада активно принимали участие: строители – подрядчики СМП – 340 (начальник строительной организации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Фазрахманов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Р.Ю.), 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начальник Управления капитального строительства Республики Башкортостан Потапов </a:t>
            </a:r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И. Б., 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начальник Мехколонны 110 Ханин </a:t>
            </a:r>
            <a:r>
              <a:rPr lang="ru-RU" sz="2000" b="1" dirty="0" err="1" smtClean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М.Ал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.</a:t>
            </a:r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, 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Глава администрации Уфимского района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Локотченко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А. П., 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заместитель главы Уфимского района по строительству Кириллов </a:t>
            </a:r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Н.Г., 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заместитель главы Уфимского района по социальным вопросам Андриянова </a:t>
            </a:r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В.П., 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заместитель главы Уфимского района, начальник 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финансового отдела 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</a:rPr>
              <a:t>Хайбуллова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</a:rPr>
              <a:t>Д.Г., 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Начальник Отдела образования Уфимского района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</a:rPr>
              <a:t>Шелехова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</a:rPr>
              <a:t>Н. Т., 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Глава администрации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</a:rPr>
              <a:t>Чесноковского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 сельсовета Абдуллина </a:t>
            </a:r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</a:rPr>
              <a:t>Р. М.</a:t>
            </a:r>
            <a:endParaRPr lang="ru-RU" sz="2000" b="1" dirty="0">
              <a:solidFill>
                <a:srgbClr val="0C047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" y="1311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2999780" y="810621"/>
            <a:ext cx="560466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Открывала «Берёзку», набирала детский и педагогический коллективы детского сада первая заведующая 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Сорокина Татьяна Ильинична. </a:t>
            </a:r>
            <a:r>
              <a:rPr lang="ru-RU" sz="28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Для неё было управлять детским садом — это не просто должность, это образ жизни</a:t>
            </a:r>
            <a:r>
              <a:rPr lang="ru-RU" sz="2800" b="1" dirty="0" smtClean="0">
                <a:solidFill>
                  <a:srgbClr val="0C0470"/>
                </a:solidFill>
                <a:latin typeface="Monotype Corsiva" panose="03010101010201010101" pitchFamily="66" charset="0"/>
              </a:rPr>
              <a:t>.</a:t>
            </a:r>
          </a:p>
          <a:p>
            <a:pPr algn="ctr" eaLnBrk="1" hangingPunct="1"/>
            <a:r>
              <a:rPr lang="ru-RU" sz="28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С декабря 2016 года в «Берёзке» по настоящее время работает  новый руководитель – молодой, энергичный и компетентный педагог – </a:t>
            </a:r>
            <a:r>
              <a:rPr lang="ru-RU" sz="2800" b="1" dirty="0" smtClean="0">
                <a:solidFill>
                  <a:srgbClr val="0C0470"/>
                </a:solidFill>
                <a:latin typeface="Monotype Corsiva" panose="03010101010201010101" pitchFamily="66" charset="0"/>
              </a:rPr>
              <a:t>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Шаронова 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Ольга Юрьевна.</a:t>
            </a:r>
            <a:endParaRPr lang="ru-RU" altLang="ru-RU" sz="2800" b="1" i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Users\User\Desktop\КНИГА\СЕЛО\березка\¦б¦-TА¦-¦¦¦¬¦-¦-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2" y="810620"/>
            <a:ext cx="2100188" cy="2690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Users\User\Desktop\КНИГА\СЕЛО\березка\p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2" y="3717032"/>
            <a:ext cx="2100188" cy="2356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116013" y="1196975"/>
            <a:ext cx="7127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764704"/>
            <a:ext cx="756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МОБУ  СОШ  с</a:t>
            </a:r>
            <a:r>
              <a:rPr lang="ru-RU" altLang="ru-RU" sz="40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. </a:t>
            </a:r>
            <a:r>
              <a:rPr lang="ru-RU" altLang="ru-RU" sz="4000" b="1" dirty="0" err="1">
                <a:solidFill>
                  <a:srgbClr val="990000"/>
                </a:solidFill>
                <a:latin typeface="Monotype Corsiva" panose="03010101010201010101" pitchFamily="66" charset="0"/>
              </a:rPr>
              <a:t>Чесноковка</a:t>
            </a:r>
            <a:r>
              <a:rPr lang="ru-RU" altLang="ru-RU" sz="40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7272" y="1472590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данным документов архивного фонда Уфимского губернского статистического бюро известно, что единая трудовая общеобразовательная школа 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cs typeface="MS Mincho" panose="02020609040205080304" pitchFamily="49" charset="-128"/>
              </a:rPr>
              <a:t>Ⅰ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ступени находилась в селении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Чесноковка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Осоргинской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волости Уфимского уезда Уфимской губернии.</a:t>
            </a:r>
            <a:b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В 1892 году построили специальное здание с деревянными стенами, крытое железом.</a:t>
            </a:r>
          </a:p>
        </p:txBody>
      </p:sp>
      <p:pic>
        <p:nvPicPr>
          <p:cNvPr id="7" name="Рисунок 6" descr="D:\Users\User\Desktop\КНИГА\СЕЛО\обработанные фото чесноковки\1b2c9097-8e2f-4719-b2c3-7482c7dcac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87330"/>
            <a:ext cx="3240360" cy="2393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Users\User\Desktop\КНИГА\школа чесноковка\SHkola-v-CHesnokovke-1024x57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70" y="3663121"/>
            <a:ext cx="3456384" cy="2373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1619250" y="5516563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3928" y="863747"/>
            <a:ext cx="4968552" cy="516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1983 году построено новое здание школы в кирпичном исполнении, т.к. старая деревянная школа пришла в ветхость. Здание двухэтажное с полуподвальным помещением. В последнем размещены столовая. Раздевалки, мастерская, музей, служебные помещения.</a:t>
            </a:r>
            <a:br>
              <a:rPr lang="ru-RU" sz="22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школа работает в полную силу. К школе прилегает стадион, каток, где можно провести время с пользой, занимаясь физкультурой и спортом, СДК, где проводятся культурно – массовые мероприятия.</a:t>
            </a:r>
            <a:endParaRPr lang="ru-RU" sz="2200" b="1" dirty="0">
              <a:solidFill>
                <a:srgbClr val="0C047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51" y="647228"/>
            <a:ext cx="3208777" cy="2597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0" y="3486343"/>
            <a:ext cx="3240359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1979712" y="889843"/>
            <a:ext cx="669672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Основные этапы развития школы </a:t>
            </a:r>
          </a:p>
          <a:p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 </a:t>
            </a:r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</a:rPr>
              <a:t>• 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1864г.- основание школы со смешанной формой обучения (мальчики и девочки) </a:t>
            </a:r>
          </a:p>
          <a:p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• 1892г.- построено специальное здание для единой трудовой общеобразовательной школы </a:t>
            </a:r>
          </a:p>
          <a:p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• 1930г.- построено двухэтажное деревянное здание </a:t>
            </a:r>
          </a:p>
          <a:p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• 1951г.- была начальная школа - стала семилетка </a:t>
            </a:r>
          </a:p>
          <a:p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• 1958г.- получен статус средней общеобразовательной школы – 10-летки</a:t>
            </a:r>
          </a:p>
          <a:p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• 1975г.- открыта группа продленного дня </a:t>
            </a:r>
          </a:p>
          <a:p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• 1983г.- построено новое кирпичное здание школы </a:t>
            </a:r>
          </a:p>
          <a:p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• 1988г.- переход на 11-летнее обучение </a:t>
            </a:r>
          </a:p>
          <a:p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• 1998г.- начало обучения по развивающей системе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</a:rPr>
              <a:t>Л.С.Занкова</a:t>
            </a:r>
            <a:endParaRPr lang="ru-RU" sz="2000" b="1" dirty="0">
              <a:solidFill>
                <a:srgbClr val="0C0470"/>
              </a:solidFill>
              <a:latin typeface="Monotype Corsiva" panose="03010101010201010101" pitchFamily="66" charset="0"/>
            </a:endParaRPr>
          </a:p>
          <a:p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• 1993г.- введение иностранного языка со 2-го класса</a:t>
            </a:r>
          </a:p>
          <a:p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• 1994г.- появление первых компьютеров в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971550" y="1052513"/>
            <a:ext cx="741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620688"/>
            <a:ext cx="6840760" cy="5229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Директора:</a:t>
            </a:r>
            <a:endParaRPr lang="ru-RU" sz="3200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1974 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июнь  1990 г. –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Турулин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Александр Федорович</a:t>
            </a:r>
            <a:endParaRPr lang="ru-RU" sz="2000" b="1" dirty="0">
              <a:solidFill>
                <a:srgbClr val="0C047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1990 – август  1993 г. –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Турулин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Вячеслав Александрович</a:t>
            </a:r>
            <a:endParaRPr lang="ru-RU" sz="2000" b="1" dirty="0">
              <a:solidFill>
                <a:srgbClr val="0C047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1993 – март 1997 г. – Абдуллин 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Раил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Амирович</a:t>
            </a:r>
            <a:endParaRPr lang="ru-RU" sz="2000" b="1" dirty="0">
              <a:solidFill>
                <a:srgbClr val="0C047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март 1997 – 1  сентября 2001 г. –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Хайретдинов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Вагизьян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Газизьянович</a:t>
            </a:r>
            <a:endParaRPr lang="ru-RU" sz="2000" b="1" dirty="0">
              <a:solidFill>
                <a:srgbClr val="0C047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сентября 2001 – 20  мая 2003 г. –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Надымов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Юрий Викторович</a:t>
            </a:r>
            <a:endParaRPr lang="ru-RU" sz="2000" b="1" dirty="0">
              <a:solidFill>
                <a:srgbClr val="0C047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августа 2003 – 5  ноября 2004 г. –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Хайретдинов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Вагизьян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Газизьянович</a:t>
            </a:r>
            <a:endParaRPr lang="ru-RU" sz="2000" b="1" dirty="0">
              <a:solidFill>
                <a:srgbClr val="0C047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ноября 2004 – 9  августа 2005 г. –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Чордоева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Нурия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Гельметдиновна</a:t>
            </a:r>
            <a:endParaRPr lang="ru-RU" sz="2000" b="1" dirty="0">
              <a:solidFill>
                <a:srgbClr val="0C047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августа2005 – 15  декабря 2006 г. –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Цысь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Галина Петровна</a:t>
            </a:r>
            <a:endParaRPr lang="ru-RU" sz="2000" b="1" dirty="0">
              <a:solidFill>
                <a:srgbClr val="0C047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 января 2007 г. – май  2011 г. – Выдрина  Светлана Евгеньевна</a:t>
            </a:r>
            <a:endParaRPr lang="ru-RU" sz="2000" b="1" dirty="0">
              <a:solidFill>
                <a:srgbClr val="0C047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сентября 2011 г. - по настоящее время –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Гаянов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Динас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Муллахметович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C047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827088" y="908050"/>
            <a:ext cx="756126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4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 eaLnBrk="1" hangingPunct="1"/>
            <a:r>
              <a:rPr lang="ru-RU" alt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alt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Полнее сознавая прошедшее, </a:t>
            </a:r>
            <a:r>
              <a:rPr lang="ru-RU" alt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мы </a:t>
            </a:r>
            <a:r>
              <a:rPr lang="ru-RU" alt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уясняем современное; </a:t>
            </a:r>
            <a:r>
              <a:rPr lang="ru-RU" alt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глубже </a:t>
            </a:r>
            <a:r>
              <a:rPr lang="ru-RU" alt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опускаясь в смысл былого – раскрываем смысл будущего; </a:t>
            </a:r>
            <a:r>
              <a:rPr lang="ru-RU" alt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глядя </a:t>
            </a:r>
            <a:r>
              <a:rPr lang="ru-RU" alt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назад – шагаем вперёд…»</a:t>
            </a:r>
          </a:p>
          <a:p>
            <a:pPr algn="r" eaLnBrk="1" hangingPunct="1"/>
            <a:r>
              <a:rPr lang="ru-RU" altLang="ru-RU" sz="4000" b="1" dirty="0" err="1">
                <a:solidFill>
                  <a:srgbClr val="0C0470"/>
                </a:solidFill>
                <a:latin typeface="Monotype Corsiva" panose="03010101010201010101" pitchFamily="66" charset="0"/>
              </a:rPr>
              <a:t>А.И.Герцен</a:t>
            </a:r>
            <a:r>
              <a:rPr lang="ru-RU" altLang="ru-RU" sz="4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971550" y="765175"/>
            <a:ext cx="7272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765175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err="1" smtClean="0">
                <a:solidFill>
                  <a:srgbClr val="990000"/>
                </a:solidFill>
                <a:latin typeface="Monotype Corsiva" panose="03010101010201010101" pitchFamily="66" charset="0"/>
              </a:rPr>
              <a:t>Чесноковский</a:t>
            </a:r>
            <a:r>
              <a:rPr lang="ru-RU" altLang="ru-RU" sz="36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  детский  дом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C:\Users\Ладушки\Desktop\КНИГА\детский дом\копия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85071"/>
            <a:ext cx="2592288" cy="2348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75857" y="1418328"/>
            <a:ext cx="51845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зарождения </a:t>
            </a:r>
            <a:r>
              <a:rPr lang="ru-RU" sz="28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Чесноковского</a:t>
            </a:r>
            <a:r>
              <a:rPr lang="ru-RU" sz="28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детского дома уходит корнями в середину прошлого столетия. 22 июля 1950 года по распоряжению Совета Министров Башкирской АССР сто воспитанников Ляховского детского дома были переведены в село </a:t>
            </a:r>
            <a:r>
              <a:rPr lang="ru-RU" sz="28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Чесноковка</a:t>
            </a:r>
            <a:r>
              <a:rPr lang="ru-RU" sz="28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C047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1042988" y="765175"/>
            <a:ext cx="7273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765175"/>
            <a:ext cx="43209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Первым директором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Чесноковского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детского дома бы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Вечтомов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Однако руководители поначалу здесь долго не задерживались – с 1951 по 1957 года сменилось пять директоров. В 1957 году 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директором был назначен К.Б. Аскаров, который проработал в этой должности двадцать лет. В 1958 году он взялся за возведение нового здания детского дома. Строительство практически велось собственными силами. В 1960 году здание было построено. В 1977 году новый директор А.Б. Хамитов принял решение сделать пристройку к детскому дому для подготовки уроков воспитанниками. </a:t>
            </a:r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</a:rPr>
              <a:t> </a:t>
            </a:r>
            <a:endParaRPr lang="ru-RU" sz="2000" b="1" dirty="0">
              <a:solidFill>
                <a:srgbClr val="0C047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C:\Users\Ладушки\Desktop\КНИГА\детский дом\аскаров и рахимов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134507"/>
            <a:ext cx="2952948" cy="3752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2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1476375" y="5516563"/>
            <a:ext cx="6696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764705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С 1982 по 1990 год коллектив возглавляла Алла Васильевна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</a:rPr>
              <a:t>Турулина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. Она нашла шефов-спонсоров, чьими силами на игровой площадке был построен детский сказочный городок, в котором с удовольствием играли воспитанники детского дома. С 1991 г. по 1999 г. руководил детским домом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</a:rPr>
              <a:t>Галинур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</a:rPr>
              <a:t>Мустафович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</a:rPr>
              <a:t>Ишмухаметов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. Он сразу взялся за переоборудование помещений внутри здания, обновил хозяйственные постройки. Были возведены мини-ферма, гаражи, склады, баня. Котельную перевели на газовое отопление. Появилась современная мебель, техника. </a:t>
            </a:r>
          </a:p>
        </p:txBody>
      </p:sp>
      <p:pic>
        <p:nvPicPr>
          <p:cNvPr id="5" name="Рисунок 4" descr="C:\Users\Ладушки\Desktop\КНИГА\детский дом\копия Турулина с детьм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414919"/>
            <a:ext cx="3507585" cy="2390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-2863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187450" y="5445224"/>
            <a:ext cx="676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20688"/>
            <a:ext cx="8280919" cy="4646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rgbClr val="0C047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сентября 1999 года возглавляла детским домом </a:t>
            </a: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Луиза </a:t>
            </a:r>
            <a:r>
              <a:rPr lang="ru-RU" sz="2000" b="1" dirty="0" err="1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Миннуровна</a:t>
            </a: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Минниярова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Она большое внимание уделяла организации досуга детей. Сказочный городок пополнился новым игровым оборудованием. Дети отдыхали в детских оздоровительных лагерях, лечились в санаториях. Луиза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Миннуровна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часто организовывала  туристические поездки в Санкт-Петербург, на отдых в Крым. В детском доме появились компьютерная комната с подключенным Интернетом, тренажерный зал с физкультурным оборудованием. К детям часто приезжали шефы, оказывали им материальную помощь и моральную поддержку. </a:t>
            </a:r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Современным 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оборудованием были оснащены пищеблок, медицинский кабинет, кабинеты психолога и логопеда</a:t>
            </a:r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4 июля 2018 года по причине несоответствия здания новым требованиям по содержанию детей, оставшихся без попечения родителей, детский дом, к сожалению,  был закрыт. </a:t>
            </a:r>
            <a:endParaRPr lang="ru-RU" sz="2000" b="1" dirty="0">
              <a:solidFill>
                <a:srgbClr val="0C047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151730" y="326735"/>
            <a:ext cx="73453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dirty="0"/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Коллектив </a:t>
            </a:r>
            <a:r>
              <a:rPr lang="ru-RU" altLang="ru-RU" sz="3200" b="1" i="1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Чесноковского</a:t>
            </a:r>
            <a:r>
              <a:rPr lang="ru-RU" altLang="ru-RU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детского дома</a:t>
            </a:r>
            <a:endParaRPr lang="ru-RU" altLang="ru-RU" sz="3200" b="1" i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2339975" y="5589588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:\Users\User\Desktop\КНИГА\ДЕТСКИЙ ДОМ\22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61357"/>
            <a:ext cx="6324436" cy="3723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151730" y="326735"/>
            <a:ext cx="73453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dirty="0"/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altLang="ru-RU" sz="3200" b="1" i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2339975" y="5589588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908720"/>
            <a:ext cx="73448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Храм Вознесения Господня с. </a:t>
            </a:r>
            <a:r>
              <a:rPr lang="ru-RU" sz="32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Чесноковка</a:t>
            </a:r>
            <a:endParaRPr lang="ru-RU" sz="3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just" eaLnBrk="1" hangingPunct="1"/>
            <a:r>
              <a:rPr lang="ru-RU" altLang="ru-RU" sz="44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altLang="ru-RU" sz="4400" b="1" i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:\Users\User\Desktop\КНИГА\храм\0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46022"/>
            <a:ext cx="3662358" cy="2492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841294" y="1444978"/>
            <a:ext cx="3835161" cy="3953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75"/>
              </a:spcAft>
            </a:pPr>
            <a:r>
              <a:rPr lang="ru-RU" sz="2200" b="1" dirty="0" smtClean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Русская Православная Церковь, </a:t>
            </a:r>
            <a:r>
              <a:rPr lang="ru-RU" sz="2200" b="1" dirty="0" err="1" smtClean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Башкортостанская</a:t>
            </a:r>
            <a:r>
              <a:rPr lang="ru-RU" sz="2200" b="1" dirty="0" smtClean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митрополия, </a:t>
            </a:r>
            <a:r>
              <a:rPr lang="ru-RU" sz="2200" b="1" dirty="0" smtClean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  <a:hlinkClick r:id="rId4"/>
              </a:rPr>
              <a:t>Уфимская епархия</a:t>
            </a:r>
            <a:r>
              <a:rPr lang="ru-RU" sz="2200" b="1" dirty="0" smtClean="0">
                <a:solidFill>
                  <a:srgbClr val="0C047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.</a:t>
            </a:r>
          </a:p>
          <a:p>
            <a:pPr lvl="0"/>
            <a:r>
              <a:rPr lang="ru-RU" sz="2200" b="1" dirty="0" smtClean="0">
                <a:solidFill>
                  <a:srgbClr val="0C0470"/>
                </a:solidFill>
                <a:latin typeface="Monotype Corsiva" panose="03010101010201010101" pitchFamily="66" charset="0"/>
              </a:rPr>
              <a:t>Деятельность: богослужебная, образовательная, социальная, с молодежью. Воскресная школа.  </a:t>
            </a:r>
          </a:p>
          <a:p>
            <a:pPr lvl="0"/>
            <a:r>
              <a:rPr lang="ru-RU" sz="2200" b="1" dirty="0" smtClean="0">
                <a:solidFill>
                  <a:srgbClr val="0C0470"/>
                </a:solidFill>
                <a:latin typeface="Monotype Corsiva" panose="03010101010201010101" pitchFamily="66" charset="0"/>
              </a:rPr>
              <a:t>Построен в 2003г.</a:t>
            </a:r>
          </a:p>
          <a:p>
            <a:pPr lvl="0" algn="ctr">
              <a:lnSpc>
                <a:spcPct val="107000"/>
              </a:lnSpc>
              <a:spcAft>
                <a:spcPts val="375"/>
              </a:spcAft>
            </a:pPr>
            <a:r>
              <a:rPr lang="ru-RU" sz="2200" b="1" dirty="0" smtClean="0">
                <a:solidFill>
                  <a:srgbClr val="0C0470"/>
                </a:solidFill>
                <a:latin typeface="Monotype Corsiva" panose="03010101010201010101" pitchFamily="66" charset="0"/>
              </a:rPr>
              <a:t>Настоятель: митрофорный протоиерей                                        Вячеслав Архангельский</a:t>
            </a:r>
          </a:p>
          <a:p>
            <a:pPr algn="ctr">
              <a:lnSpc>
                <a:spcPct val="107000"/>
              </a:lnSpc>
              <a:spcAft>
                <a:spcPts val="375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177191"/>
            <a:ext cx="3486933" cy="1858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77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151730" y="326735"/>
            <a:ext cx="73453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dirty="0"/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altLang="ru-RU" sz="3200" b="1" i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2339975" y="5589588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908720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44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altLang="ru-RU" sz="4400" b="1" i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1869" y="692696"/>
            <a:ext cx="4717361" cy="583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 храма </a:t>
            </a: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Вознесеская</a:t>
            </a: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церковь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Исторический 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Чесноковки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квартал между улицами Воровского, Строителей и Блюхера – был застроен в 1980-е годы двухэтажными домами. А в древности там была главная площадь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Чесноковки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на которой стояла церковь. Храм располагался примерно между детским садом «Берёзка» и двухэтажным домом по адресу Строителей, 6</a:t>
            </a:r>
            <a:r>
              <a:rPr lang="ru-RU" sz="2000" b="1" dirty="0" smtClean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Деревянный храм в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</a:rPr>
              <a:t>Чесноковке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 неоднократно перестраивался, но стоял на одном и том же месте вплоть до начала 1930-х годов, когда во время сильного пожара не сгорел до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</a:rPr>
              <a:t>тла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</a:rPr>
              <a:t>. </a:t>
            </a:r>
            <a:endParaRPr lang="ru-RU" sz="2000" b="1" dirty="0" smtClean="0">
              <a:solidFill>
                <a:srgbClr val="0C0470"/>
              </a:solidFill>
              <a:latin typeface="Monotype Corsiva" panose="03010101010201010101" pitchFamily="66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C047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2" y="2142867"/>
            <a:ext cx="3699437" cy="27581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21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4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151730" y="326735"/>
            <a:ext cx="73453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dirty="0"/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altLang="ru-RU" sz="3200" b="1" i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2339975" y="5589588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908720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44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altLang="ru-RU" sz="4400" b="1" i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65789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Вознесенская церковь в </a:t>
            </a:r>
            <a:r>
              <a:rPr lang="ru-RU" sz="28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Чесноковке</a:t>
            </a:r>
            <a:r>
              <a:rPr lang="ru-RU" sz="28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была центром жизни всей округи. Местные священники исполняли функции современных </a:t>
            </a:r>
            <a:r>
              <a:rPr lang="ru-RU" sz="2800" b="1" dirty="0" smtClean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ЗАГСов</a:t>
            </a:r>
            <a:r>
              <a:rPr lang="ru-RU" sz="28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вели метрические книги, где записывали родившихся, умерших и сочетавшихся браком.</a:t>
            </a:r>
            <a:br>
              <a:rPr lang="ru-RU" sz="28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Храм в </a:t>
            </a:r>
            <a:r>
              <a:rPr lang="ru-RU" sz="28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Чесноковке</a:t>
            </a:r>
            <a:r>
              <a:rPr lang="ru-RU" sz="28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пользовался большим авторитетом. Именно сюда приезжали со всей округи. Богатые крестьяне из неблизких селений специально ездили венчаться в </a:t>
            </a:r>
            <a:r>
              <a:rPr lang="ru-RU" sz="28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Чесноковку</a:t>
            </a:r>
            <a:r>
              <a:rPr lang="ru-RU" sz="28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Чтоб попышнее!</a:t>
            </a:r>
            <a:br>
              <a:rPr lang="ru-RU" sz="28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C047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151730" y="326735"/>
            <a:ext cx="73453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dirty="0"/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altLang="ru-RU" sz="3200" b="1" i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2339975" y="5589588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908720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44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Современная, новая  </a:t>
            </a:r>
            <a:r>
              <a:rPr lang="ru-RU" altLang="ru-RU" sz="4400" b="1" i="1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Чесноковка</a:t>
            </a:r>
            <a:endParaRPr lang="ru-RU" altLang="ru-RU" sz="4400" b="1" i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43164"/>
            <a:ext cx="5796136" cy="3862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52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151730" y="326735"/>
            <a:ext cx="73453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dirty="0"/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altLang="ru-RU" sz="3200" b="1" i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2339975" y="5589588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15648"/>
            <a:ext cx="3773310" cy="2829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85506"/>
            <a:ext cx="4248472" cy="2904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37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908720"/>
            <a:ext cx="741682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Немного из </a:t>
            </a:r>
            <a:r>
              <a:rPr lang="ru-RU" altLang="ru-RU" sz="44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истории…</a:t>
            </a:r>
            <a:endParaRPr lang="ru-RU" altLang="ru-RU" sz="44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800" b="1" dirty="0">
                <a:solidFill>
                  <a:schemeClr val="tx2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села </a:t>
            </a:r>
            <a:r>
              <a:rPr lang="ru-RU" sz="2800" b="1" dirty="0" err="1">
                <a:solidFill>
                  <a:schemeClr val="tx2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Чесноковка</a:t>
            </a:r>
            <a:r>
              <a:rPr lang="ru-RU" sz="2800" b="1" dirty="0">
                <a:solidFill>
                  <a:schemeClr val="tx2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Уфимского района Республики Башкортостан тесно связана с историей Успенского мужского монастыря, старейшего из уфимских собратьев</a:t>
            </a:r>
            <a:r>
              <a:rPr lang="ru-RU" sz="2800" b="1" dirty="0" smtClean="0">
                <a:solidFill>
                  <a:schemeClr val="tx2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Он был основан еще в конце XVI века, и одно из первых сообщений о нем в письменных источниках относится к 1598 году, началу правления царя Бориса Годунова, упомянувшего в одной из своих царских грамот обитель.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2" y="-236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151730" y="326735"/>
            <a:ext cx="73453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dirty="0"/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altLang="ru-RU" sz="3200" b="1" i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2339975" y="5589588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4" y="684318"/>
            <a:ext cx="4301605" cy="3226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90" y="2964469"/>
            <a:ext cx="4110202" cy="3082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42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043608" y="260648"/>
            <a:ext cx="73453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dirty="0"/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altLang="ru-RU" sz="3200" b="1" i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2339975" y="5589588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" y="764704"/>
            <a:ext cx="4043941" cy="3032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95001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46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151730" y="326735"/>
            <a:ext cx="73453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dirty="0"/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altLang="ru-RU" sz="3200" b="1" i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2339975" y="5589588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46" y="670413"/>
            <a:ext cx="4356913" cy="3267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8960"/>
            <a:ext cx="432178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03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151730" y="326735"/>
            <a:ext cx="73453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dirty="0"/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altLang="ru-RU" sz="3200" b="1" i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2339975" y="5589588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6" y="773011"/>
            <a:ext cx="4076245" cy="3057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619" y="2653213"/>
            <a:ext cx="4273774" cy="3205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286000" y="302889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</a:t>
            </a:r>
            <a:endParaRPr lang="ru-RU" altLang="ru-RU" sz="1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643622"/>
            <a:ext cx="4572000" cy="55707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 люблю село родное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 люблю село родное, 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 люблю свой дивный край, 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Дом на холмике  высоком,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 окне цветёт герань.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 люблю леса и речку,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тропинку вдоль полей, 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пьянящий запах сена, 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жужжание шмелей.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 люблю весны цветенье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осенний листопад.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 люблю зимы творенье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Летний зной и снегопад.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Нет роднее в мире края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Где бы был так  счастлив я.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Никогда я не забуду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Сердцу милые места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000" b="1" dirty="0">
              <a:solidFill>
                <a:srgbClr val="0C047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Автор :  </a:t>
            </a:r>
            <a:r>
              <a:rPr lang="ru-RU" sz="2000" b="1" dirty="0" err="1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Паранин</a:t>
            </a:r>
            <a:r>
              <a:rPr lang="ru-RU" sz="2000" b="1" dirty="0">
                <a:solidFill>
                  <a:srgbClr val="0C047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Валерий</a:t>
            </a:r>
          </a:p>
        </p:txBody>
      </p:sp>
    </p:spTree>
    <p:extLst>
      <p:ext uri="{BB962C8B-B14F-4D97-AF65-F5344CB8AC3E}">
        <p14:creationId xmlns:p14="http://schemas.microsoft.com/office/powerpoint/2010/main" val="18534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32874" y="2348880"/>
            <a:ext cx="50314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4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44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 </a:t>
            </a:r>
          </a:p>
          <a:p>
            <a:pPr algn="ctr" eaLnBrk="1" hangingPunct="1"/>
            <a:r>
              <a:rPr lang="ru-RU" altLang="ru-RU" sz="44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ВНИМАНИЕ!</a:t>
            </a:r>
            <a:endParaRPr lang="ru-RU" altLang="ru-RU" sz="4400" b="1" i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Исторические картинки. Чесноковка. Песнь льда и пламени - http://journalufa.com/">
            <a:hlinkClick r:id="rId3" tgtFrame="&quot;_blank&quot;" tooltip="&quot;Смотреть оригинал фото на сайте: journalufa.com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2664296" cy="3460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355976" y="1443841"/>
            <a:ext cx="3672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Царь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Михаил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Фёдорович Романов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1596 – 1645) – основатель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Чесноковки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116013" y="620713"/>
            <a:ext cx="698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 </a:t>
            </a:r>
            <a:endParaRPr lang="ru-RU" altLang="ru-RU" sz="60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4355976" y="797510"/>
            <a:ext cx="403316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1620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год. На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Московском престоле первый из дома Романовых Михаил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Феодорович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: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Лета 7128-го сентября в 1 день били челом государю, царю и великому князю Михаилу Федоровичу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всеа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Русии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черной старец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Васьян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да Иванко Иванов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Кинешомцов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, чтобы государь … пожаловал, велел бы им на речке на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Чесноковке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поставить мельницу большое колесо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».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57654"/>
            <a:ext cx="3703387" cy="2589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07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116013" y="620713"/>
            <a:ext cx="698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 </a:t>
            </a:r>
            <a:endParaRPr lang="ru-RU" altLang="ru-RU" sz="60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827882" y="797510"/>
            <a:ext cx="756126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К возникновению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Чесноковки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отнеслись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сурьёзно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 1624 году, боярский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сын Фёдор Суходольский, «приехав за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Чеснокофку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речку на бугор, и взял с собою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старожильца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чернова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старца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Васьяна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. И его, старца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Васьяна-старожильца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роспрашивал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, что та земля в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пусте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-ли лежит, на оброк и в поместье кому не отдана ли?» Честно ответствовал старец – в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пусте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, боярин, ничейная. Претензий на право собственности никто не предъявляет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.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Только тогда Фёдор Суходольский отмерил землю монахам, за исключением звериной и рыбной ловли по Белой Волошке (старинное русское имя Белой).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имиров\Downloads\2746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971550" y="836613"/>
            <a:ext cx="7272338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Самые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первые упоминания о поселении на месте современной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Чесноковки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датируются 1620 или 1621 годами. По переписи 1646 – 1647 годов в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Чесноковке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уже стояло 29 крестьянских дворов, в коих проживала 87 или 91 мужская душа. Если считать, что женщин насчитывалось столько же, то всего в селе жило около 200 человек. По переписи 1678 года за монастырём в двух сёлах числилось уже 132 двора. Происходит резкий рост населения. Монахи льготами привлекали «гулящих людей» и прочих переселенцев.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2251</Words>
  <Application>Microsoft Office PowerPoint</Application>
  <PresentationFormat>Экран (4:3)</PresentationFormat>
  <Paragraphs>223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3" baseType="lpstr">
      <vt:lpstr>Arial</vt:lpstr>
      <vt:lpstr>Bookman Old Style</vt:lpstr>
      <vt:lpstr>Calibri</vt:lpstr>
      <vt:lpstr>Monotype Corsiva</vt:lpstr>
      <vt:lpstr>MS Mincho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Владимиров</dc:creator>
  <cp:lastModifiedBy>User</cp:lastModifiedBy>
  <cp:revision>173</cp:revision>
  <dcterms:created xsi:type="dcterms:W3CDTF">2013-10-15T12:22:49Z</dcterms:created>
  <dcterms:modified xsi:type="dcterms:W3CDTF">2023-10-25T06:02:04Z</dcterms:modified>
</cp:coreProperties>
</file>