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341" r:id="rId3"/>
    <p:sldId id="342" r:id="rId4"/>
    <p:sldId id="339" r:id="rId5"/>
    <p:sldId id="333" r:id="rId6"/>
    <p:sldId id="343" r:id="rId7"/>
    <p:sldId id="334" r:id="rId8"/>
    <p:sldId id="335" r:id="rId9"/>
    <p:sldId id="337" r:id="rId10"/>
  </p:sldIdLst>
  <p:sldSz cx="12192000" cy="6858000"/>
  <p:notesSz cx="6742113" cy="98758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506" userDrawn="1">
          <p15:clr>
            <a:srgbClr val="A4A3A4"/>
          </p15:clr>
        </p15:guide>
        <p15:guide id="4" pos="7514" userDrawn="1">
          <p15:clr>
            <a:srgbClr val="A4A3A4"/>
          </p15:clr>
        </p15:guide>
        <p15:guide id="7" orient="horz" pos="255" userDrawn="1">
          <p15:clr>
            <a:srgbClr val="A4A3A4"/>
          </p15:clr>
        </p15:guide>
        <p15:guide id="8" pos="2298" userDrawn="1">
          <p15:clr>
            <a:srgbClr val="A4A3A4"/>
          </p15:clr>
        </p15:guide>
        <p15:guide id="9" orient="horz" pos="3067" userDrawn="1">
          <p15:clr>
            <a:srgbClr val="A4A3A4"/>
          </p15:clr>
        </p15:guide>
        <p15:guide id="10" orient="horz" pos="1979" userDrawn="1">
          <p15:clr>
            <a:srgbClr val="A4A3A4"/>
          </p15:clr>
        </p15:guide>
        <p15:guide id="11" orient="horz" pos="1457" userDrawn="1">
          <p15:clr>
            <a:srgbClr val="A4A3A4"/>
          </p15:clr>
        </p15:guide>
        <p15:guide id="12" orient="horz" pos="2500" userDrawn="1">
          <p15:clr>
            <a:srgbClr val="A4A3A4"/>
          </p15:clr>
        </p15:guide>
        <p15:guide id="13" orient="horz" pos="2137" userDrawn="1">
          <p15:clr>
            <a:srgbClr val="A4A3A4"/>
          </p15:clr>
        </p15:guide>
        <p15:guide id="14" orient="horz" pos="3634" userDrawn="1">
          <p15:clr>
            <a:srgbClr val="A4A3A4"/>
          </p15:clr>
        </p15:guide>
        <p15:guide id="15" orient="horz" pos="3249" userDrawn="1">
          <p15:clr>
            <a:srgbClr val="A4A3A4"/>
          </p15:clr>
        </p15:guide>
        <p15:guide id="16" pos="4203" userDrawn="1">
          <p15:clr>
            <a:srgbClr val="A4A3A4"/>
          </p15:clr>
        </p15:guide>
        <p15:guide id="17" pos="6176" userDrawn="1">
          <p15:clr>
            <a:srgbClr val="A4A3A4"/>
          </p15:clr>
        </p15:guide>
        <p15:guide id="18" pos="3273" userDrawn="1">
          <p15:clr>
            <a:srgbClr val="A4A3A4"/>
          </p15:clr>
        </p15:guide>
        <p15:guide id="19" pos="1050" userDrawn="1">
          <p15:clr>
            <a:srgbClr val="A4A3A4"/>
          </p15:clr>
        </p15:guide>
        <p15:guide id="20" orient="horz" pos="323" userDrawn="1">
          <p15:clr>
            <a:srgbClr val="A4A3A4"/>
          </p15:clr>
        </p15:guide>
        <p15:guide id="21" pos="712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 userDrawn="1">
          <p15:clr>
            <a:srgbClr val="A4A3A4"/>
          </p15:clr>
        </p15:guide>
        <p15:guide id="2" pos="21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1B81"/>
    <a:srgbClr val="0178E0"/>
    <a:srgbClr val="1A91FE"/>
    <a:srgbClr val="92D050"/>
    <a:srgbClr val="54ADFE"/>
    <a:srgbClr val="62B4FE"/>
    <a:srgbClr val="008CFE"/>
    <a:srgbClr val="1746D6"/>
    <a:srgbClr val="000000"/>
    <a:srgbClr val="CDE2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25" autoAdjust="0"/>
    <p:restoredTop sz="94620" autoAdjust="0"/>
  </p:normalViewPr>
  <p:slideViewPr>
    <p:cSldViewPr snapToGrid="0">
      <p:cViewPr varScale="1">
        <p:scale>
          <a:sx n="110" d="100"/>
          <a:sy n="110" d="100"/>
        </p:scale>
        <p:origin x="810" y="102"/>
      </p:cViewPr>
      <p:guideLst>
        <p:guide pos="506"/>
        <p:guide pos="7514"/>
        <p:guide orient="horz" pos="255"/>
        <p:guide pos="2298"/>
        <p:guide orient="horz" pos="3067"/>
        <p:guide orient="horz" pos="1979"/>
        <p:guide orient="horz" pos="1457"/>
        <p:guide orient="horz" pos="2500"/>
        <p:guide orient="horz" pos="2137"/>
        <p:guide orient="horz" pos="3634"/>
        <p:guide orient="horz" pos="3249"/>
        <p:guide pos="4203"/>
        <p:guide pos="6176"/>
        <p:guide pos="3273"/>
        <p:guide pos="1050"/>
        <p:guide orient="horz" pos="323"/>
        <p:guide pos="71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4" d="100"/>
          <a:sy n="94" d="100"/>
        </p:scale>
        <p:origin x="3600" y="66"/>
      </p:cViewPr>
      <p:guideLst>
        <p:guide orient="horz" pos="3111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3CF7A-0DED-4ABD-8F64-EC14317613D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80538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9525" y="9380538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2E163-C1B3-4535-A3FA-4101BF3C6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150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FD593-2ED8-4EFB-8547-68C6F4934CD7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752747"/>
            <a:ext cx="5393690" cy="38886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0333"/>
            <a:ext cx="2921582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80333"/>
            <a:ext cx="2921582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D9035-C69E-465C-92DA-81766B013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713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D9035-C69E-465C-92DA-81766B01363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137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39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65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83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21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317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46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22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74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09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5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6E6D-81E8-4572-8433-317BBD8742C3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067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46E6D-81E8-4572-8433-317BBD8742C3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B49C2-F929-4329-8116-0B0988164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434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8"/>
            <a:ext cx="12191998" cy="685714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5249" y="469012"/>
            <a:ext cx="1535702" cy="54644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2773" y="512763"/>
            <a:ext cx="1535702" cy="4589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6200000">
            <a:off x="-1100893" y="3620305"/>
            <a:ext cx="3814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spc="1500" dirty="0" smtClean="0">
                <a:solidFill>
                  <a:srgbClr val="002060"/>
                </a:solidFill>
                <a:latin typeface="Miratrix Normal" panose="00000500000000000000" pitchFamily="50" charset="-52"/>
                <a:ea typeface="BIZ UDGothic" panose="020B0400000000000000" pitchFamily="33" charset="-128"/>
                <a:cs typeface="Amatic SC" panose="00000500000000000000" pitchFamily="2" charset="-79"/>
              </a:rPr>
              <a:t>2023</a:t>
            </a:r>
            <a:endParaRPr lang="ru-RU" sz="7200" b="1" spc="1500" dirty="0">
              <a:solidFill>
                <a:srgbClr val="002060"/>
              </a:solidFill>
              <a:latin typeface="Miratrix Normal" panose="00000500000000000000" pitchFamily="50" charset="-52"/>
              <a:ea typeface="BIZ UDGothic" panose="020B0400000000000000" pitchFamily="33" charset="-128"/>
              <a:cs typeface="Amatic SC" panose="00000500000000000000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7911" y="2502626"/>
            <a:ext cx="71061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  <a:latin typeface="BIZ UDGothic" panose="020B0400000000000000" pitchFamily="33" charset="-128"/>
                <a:ea typeface="BIZ UDGothic" panose="020B0400000000000000" pitchFamily="33" charset="-128"/>
              </a:rPr>
              <a:t>ПРОГРАММА</a:t>
            </a:r>
          </a:p>
          <a:p>
            <a:r>
              <a:rPr lang="ru-RU" sz="6000" dirty="0" smtClean="0">
                <a:solidFill>
                  <a:schemeClr val="bg1"/>
                </a:solidFill>
                <a:latin typeface="BIZ UDGothic" panose="020B0400000000000000" pitchFamily="33" charset="-128"/>
                <a:ea typeface="BIZ UDGothic" panose="020B0400000000000000" pitchFamily="33" charset="-128"/>
              </a:rPr>
              <a:t>ПОДДЕРЖКИ</a:t>
            </a:r>
          </a:p>
          <a:p>
            <a:r>
              <a:rPr lang="ru-RU" sz="6000" dirty="0" smtClean="0">
                <a:solidFill>
                  <a:schemeClr val="bg1"/>
                </a:solidFill>
                <a:latin typeface="BIZ UDGothic" panose="020B0400000000000000" pitchFamily="33" charset="-128"/>
                <a:ea typeface="BIZ UDGothic" panose="020B0400000000000000" pitchFamily="33" charset="-128"/>
              </a:rPr>
              <a:t>МЕСТНЫХ</a:t>
            </a:r>
          </a:p>
          <a:p>
            <a:r>
              <a:rPr lang="ru-RU" sz="6000" dirty="0" smtClean="0">
                <a:solidFill>
                  <a:schemeClr val="bg1"/>
                </a:solidFill>
                <a:latin typeface="BIZ UDGothic" panose="020B0400000000000000" pitchFamily="33" charset="-128"/>
                <a:ea typeface="BIZ UDGothic" panose="020B0400000000000000" pitchFamily="33" charset="-128"/>
              </a:rPr>
              <a:t>ИНИЦИАТИВ</a:t>
            </a:r>
            <a:endParaRPr lang="ru-RU" sz="6000" dirty="0">
              <a:solidFill>
                <a:schemeClr val="bg1"/>
              </a:solidFill>
              <a:latin typeface="BIZ UDGothic" panose="020B0400000000000000" pitchFamily="33" charset="-128"/>
              <a:ea typeface="BIZ UDGothic" panose="020B0400000000000000" pitchFamily="33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8917" y="5543177"/>
            <a:ext cx="7106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BIZ UDGothic" panose="020B0400000000000000" pitchFamily="33" charset="-128"/>
                <a:ea typeface="BIZ UDGothic" panose="020B0400000000000000" pitchFamily="33" charset="-128"/>
              </a:rPr>
              <a:t>Конкурсный отбор на территории городских округов</a:t>
            </a:r>
            <a:endParaRPr lang="ru-RU" sz="1600" dirty="0">
              <a:solidFill>
                <a:schemeClr val="bg1"/>
              </a:solidFill>
              <a:latin typeface="BIZ UDGothic" panose="020B0400000000000000" pitchFamily="33" charset="-128"/>
              <a:ea typeface="BIZ UDGothic" panose="020B0400000000000000" pitchFamily="3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056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886"/>
            <a:ext cx="12192765" cy="6857572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719143" y="150084"/>
            <a:ext cx="9293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ontserrat" panose="00000500000000000000" pitchFamily="2" charset="-52"/>
                <a:ea typeface="BIZ UDGothic" panose="020B0400000000000000" pitchFamily="33" charset="-128"/>
                <a:cs typeface="Arial" panose="020B0604020202020204" pitchFamily="34" charset="0"/>
              </a:rPr>
              <a:t>КРИТЕРИИ КОНКУРСНОГО ОТБОРА ППМИ-2023</a:t>
            </a:r>
            <a:endParaRPr lang="ru-RU" sz="2400" b="1" dirty="0">
              <a:solidFill>
                <a:schemeClr val="bg1"/>
              </a:solidFill>
              <a:latin typeface="Montserrat" panose="00000500000000000000" pitchFamily="2" charset="-52"/>
              <a:ea typeface="BIZ UDGothic" panose="020B0400000000000000" pitchFamily="33" charset="-128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00200"/>
            <a:ext cx="6084277" cy="28780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766116" y="1254485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76178" y="1242762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142230" y="2318356"/>
            <a:ext cx="2614246" cy="3622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496078"/>
              </p:ext>
            </p:extLst>
          </p:nvPr>
        </p:nvGraphicFramePr>
        <p:xfrm>
          <a:off x="457200" y="694595"/>
          <a:ext cx="10937629" cy="617188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52857">
                  <a:extLst>
                    <a:ext uri="{9D8B030D-6E8A-4147-A177-3AD203B41FA5}">
                      <a16:colId xmlns:a16="http://schemas.microsoft.com/office/drawing/2014/main" xmlns="" val="3568545229"/>
                    </a:ext>
                  </a:extLst>
                </a:gridCol>
                <a:gridCol w="2004786">
                  <a:extLst>
                    <a:ext uri="{9D8B030D-6E8A-4147-A177-3AD203B41FA5}">
                      <a16:colId xmlns:a16="http://schemas.microsoft.com/office/drawing/2014/main" xmlns="" val="2123419210"/>
                    </a:ext>
                  </a:extLst>
                </a:gridCol>
                <a:gridCol w="1691803">
                  <a:extLst>
                    <a:ext uri="{9D8B030D-6E8A-4147-A177-3AD203B41FA5}">
                      <a16:colId xmlns:a16="http://schemas.microsoft.com/office/drawing/2014/main" xmlns="" val="1234802063"/>
                    </a:ext>
                  </a:extLst>
                </a:gridCol>
                <a:gridCol w="1742556">
                  <a:extLst>
                    <a:ext uri="{9D8B030D-6E8A-4147-A177-3AD203B41FA5}">
                      <a16:colId xmlns:a16="http://schemas.microsoft.com/office/drawing/2014/main" xmlns="" val="4194888336"/>
                    </a:ext>
                  </a:extLst>
                </a:gridCol>
                <a:gridCol w="2180792">
                  <a:extLst>
                    <a:ext uri="{9D8B030D-6E8A-4147-A177-3AD203B41FA5}">
                      <a16:colId xmlns:a16="http://schemas.microsoft.com/office/drawing/2014/main" xmlns="" val="1688285205"/>
                    </a:ext>
                  </a:extLst>
                </a:gridCol>
                <a:gridCol w="618342">
                  <a:extLst>
                    <a:ext uri="{9D8B030D-6E8A-4147-A177-3AD203B41FA5}">
                      <a16:colId xmlns:a16="http://schemas.microsoft.com/office/drawing/2014/main" xmlns="" val="3151391338"/>
                    </a:ext>
                  </a:extLst>
                </a:gridCol>
                <a:gridCol w="1946493">
                  <a:extLst>
                    <a:ext uri="{9D8B030D-6E8A-4147-A177-3AD203B41FA5}">
                      <a16:colId xmlns:a16="http://schemas.microsoft.com/office/drawing/2014/main" xmlns="" val="1057728629"/>
                    </a:ext>
                  </a:extLst>
                </a:gridCol>
              </a:tblGrid>
              <a:tr h="59072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№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Критерий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Обязательное значение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Максимальное значение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Формула расчета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Вес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Max </a:t>
                      </a:r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2692710"/>
                  </a:ext>
                </a:extLst>
              </a:tr>
              <a:tr h="267190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Основной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15629009"/>
                  </a:ext>
                </a:extLst>
              </a:tr>
              <a:tr h="1335952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1.1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Уровень </a:t>
                      </a:r>
                      <a:r>
                        <a:rPr lang="ru-RU" sz="11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проекта со стороны населения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4% 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от запрашиваемой субсидии</a:t>
                      </a: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8% и более 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от запрашиваемой субсидии</a:t>
                      </a: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1.Менее 8%: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(S - 2) / 6 x 100, где S - уровень </a:t>
                      </a:r>
                      <a:r>
                        <a:rPr lang="ru-RU" sz="11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в %.</a:t>
                      </a:r>
                    </a:p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2.От 8% и более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начисляется 100 баллов.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0,24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24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80872738"/>
                  </a:ext>
                </a:extLst>
              </a:tr>
              <a:tr h="268208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Дополнительный балл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25276966"/>
                  </a:ext>
                </a:extLst>
              </a:tr>
              <a:tr h="1335952">
                <a:tc gridSpan="4"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случае:</a:t>
                      </a:r>
                      <a:endParaRPr lang="ru-RU" sz="1100" baseline="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 Если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S=100% или более от запрашиваемой субсидии, начисляется 1 дополнительный балл;</a:t>
                      </a:r>
                    </a:p>
                    <a:p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2.Если 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8%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&lt;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&lt;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100%, </a:t>
                      </a:r>
                      <a:r>
                        <a:rPr lang="ru-RU" sz="1100" b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то расчет дополнительных баллов осуществляется по формуле в правом</a:t>
                      </a:r>
                      <a:r>
                        <a:rPr lang="ru-RU" sz="1100" b="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столбце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 условии,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что </a:t>
                      </a:r>
                      <a:r>
                        <a:rPr lang="en-US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&gt;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8%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баллы начисляются: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– 8)/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92, где 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– уровень </a:t>
                      </a:r>
                      <a:r>
                        <a:rPr lang="ru-RU" sz="11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в процентах, превышающий 8%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14790506"/>
                  </a:ext>
                </a:extLst>
              </a:tr>
              <a:tr h="296878">
                <a:tc gridSpan="6"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 можно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получить</a:t>
                      </a:r>
                      <a:endParaRPr lang="ru-RU" sz="11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25 баллов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80622038"/>
                  </a:ext>
                </a:extLst>
              </a:tr>
              <a:tr h="1079488">
                <a:tc gridSpan="4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Пример №1: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Объем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запрашиваемой субсидии 1 200 000,00 руб.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Население: 100 000,00 руб.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Уровень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baseline="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= 8,33% от запрашиваемой субсидии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= 8,33%,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проект получает из основного балла: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 баллов*0,24= 24 балла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2.Поскольку есть превышение 8%, не равное 100%, дополнительный балл вычисляется: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(8,33 – 8)/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92 =0,0036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составит: 24+0,0036=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23,0036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25037266"/>
                  </a:ext>
                </a:extLst>
              </a:tr>
              <a:tr h="979698">
                <a:tc gridSpan="4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Пример №2: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Объем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запрашиваемой субсидии 1 200 000,00 руб.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Население: 1 500 000,00 руб.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Уровень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baseline="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= 100% от запрашиваемой субсидии</a:t>
                      </a:r>
                      <a:endParaRPr lang="ru-RU" sz="11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= 100%,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проект получает: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 баллов*0,24=24 балла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 Поскольку есть превышение 100%,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начисляется 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дополнительный 1 балл.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составит: 24+1=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25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баллов</a:t>
                      </a:r>
                      <a:endParaRPr lang="ru-RU" sz="11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25056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12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886"/>
            <a:ext cx="12192765" cy="6857572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719143" y="150084"/>
            <a:ext cx="9293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ontserrat" panose="00000500000000000000" pitchFamily="2" charset="-52"/>
                <a:ea typeface="BIZ UDGothic" panose="020B0400000000000000" pitchFamily="33" charset="-128"/>
                <a:cs typeface="Arial" panose="020B0604020202020204" pitchFamily="34" charset="0"/>
              </a:rPr>
              <a:t>КРИТЕРИИ КОНКУРСНОГО ОТБОРА ППМИ-2023</a:t>
            </a:r>
            <a:endParaRPr lang="ru-RU" sz="2400" b="1" dirty="0">
              <a:solidFill>
                <a:schemeClr val="bg1"/>
              </a:solidFill>
              <a:latin typeface="Montserrat" panose="00000500000000000000" pitchFamily="2" charset="-52"/>
              <a:ea typeface="BIZ UDGothic" panose="020B0400000000000000" pitchFamily="33" charset="-128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00200"/>
            <a:ext cx="6084277" cy="28780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766116" y="1254485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76178" y="1242762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142230" y="2318356"/>
            <a:ext cx="2614246" cy="3622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149924"/>
              </p:ext>
            </p:extLst>
          </p:nvPr>
        </p:nvGraphicFramePr>
        <p:xfrm>
          <a:off x="457200" y="694595"/>
          <a:ext cx="10937629" cy="608539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52857">
                  <a:extLst>
                    <a:ext uri="{9D8B030D-6E8A-4147-A177-3AD203B41FA5}">
                      <a16:colId xmlns:a16="http://schemas.microsoft.com/office/drawing/2014/main" xmlns="" val="3568545229"/>
                    </a:ext>
                  </a:extLst>
                </a:gridCol>
                <a:gridCol w="2004786">
                  <a:extLst>
                    <a:ext uri="{9D8B030D-6E8A-4147-A177-3AD203B41FA5}">
                      <a16:colId xmlns:a16="http://schemas.microsoft.com/office/drawing/2014/main" xmlns="" val="2123419210"/>
                    </a:ext>
                  </a:extLst>
                </a:gridCol>
                <a:gridCol w="1691803">
                  <a:extLst>
                    <a:ext uri="{9D8B030D-6E8A-4147-A177-3AD203B41FA5}">
                      <a16:colId xmlns:a16="http://schemas.microsoft.com/office/drawing/2014/main" xmlns="" val="1234802063"/>
                    </a:ext>
                  </a:extLst>
                </a:gridCol>
                <a:gridCol w="1742556">
                  <a:extLst>
                    <a:ext uri="{9D8B030D-6E8A-4147-A177-3AD203B41FA5}">
                      <a16:colId xmlns:a16="http://schemas.microsoft.com/office/drawing/2014/main" xmlns="" val="4194888336"/>
                    </a:ext>
                  </a:extLst>
                </a:gridCol>
                <a:gridCol w="2180792">
                  <a:extLst>
                    <a:ext uri="{9D8B030D-6E8A-4147-A177-3AD203B41FA5}">
                      <a16:colId xmlns:a16="http://schemas.microsoft.com/office/drawing/2014/main" xmlns="" val="1688285205"/>
                    </a:ext>
                  </a:extLst>
                </a:gridCol>
                <a:gridCol w="618342">
                  <a:extLst>
                    <a:ext uri="{9D8B030D-6E8A-4147-A177-3AD203B41FA5}">
                      <a16:colId xmlns:a16="http://schemas.microsoft.com/office/drawing/2014/main" xmlns="" val="3151391338"/>
                    </a:ext>
                  </a:extLst>
                </a:gridCol>
                <a:gridCol w="1946493">
                  <a:extLst>
                    <a:ext uri="{9D8B030D-6E8A-4147-A177-3AD203B41FA5}">
                      <a16:colId xmlns:a16="http://schemas.microsoft.com/office/drawing/2014/main" xmlns="" val="1057728629"/>
                    </a:ext>
                  </a:extLst>
                </a:gridCol>
              </a:tblGrid>
              <a:tr h="58065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№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Критерий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Обязательное значение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Максимальное значение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Формула расчета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Вес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Max </a:t>
                      </a:r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2692710"/>
                  </a:ext>
                </a:extLst>
              </a:tr>
              <a:tr h="262636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Основной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15629009"/>
                  </a:ext>
                </a:extLst>
              </a:tr>
              <a:tr h="131318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1.3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Уровень </a:t>
                      </a:r>
                      <a:r>
                        <a:rPr lang="ru-RU" sz="12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проекта со стороны организаций и других внебюджетных источников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8% и более 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от запрашиваемой субсидии</a:t>
                      </a: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1.Менее 8%: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(S - 2) / 6 x 100, где S - уровень </a:t>
                      </a:r>
                      <a:r>
                        <a:rPr lang="ru-RU" sz="11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в %.</a:t>
                      </a:r>
                    </a:p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2.От 8% и более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начисляется 100 баллов.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0,10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80872738"/>
                  </a:ext>
                </a:extLst>
              </a:tr>
              <a:tr h="263637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Дополнительный балл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25276966"/>
                  </a:ext>
                </a:extLst>
              </a:tr>
              <a:tr h="1313182">
                <a:tc gridSpan="4"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случае:</a:t>
                      </a:r>
                      <a:endParaRPr lang="ru-RU" sz="1100" baseline="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 Если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S=100% или более от запрашиваемой субсидии, начисляется 1 дополнительный балл;</a:t>
                      </a:r>
                    </a:p>
                    <a:p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2.Если 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8%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&lt;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&lt;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100%, </a:t>
                      </a:r>
                      <a:r>
                        <a:rPr lang="ru-RU" sz="1100" b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то расчет дополнительных баллов осуществляется по формуле в правом</a:t>
                      </a:r>
                      <a:r>
                        <a:rPr lang="ru-RU" sz="1100" b="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столбце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 условии,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что </a:t>
                      </a:r>
                      <a:r>
                        <a:rPr lang="en-US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&gt;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8%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баллы начисляются: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– 8)/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92, где 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– уровень </a:t>
                      </a:r>
                      <a:r>
                        <a:rPr lang="ru-RU" sz="11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в процентах, превышающий 8%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14790506"/>
                  </a:ext>
                </a:extLst>
              </a:tr>
              <a:tr h="291818">
                <a:tc gridSpan="6"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 можно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получить</a:t>
                      </a:r>
                      <a:endParaRPr lang="ru-RU" sz="11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11 баллов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80622038"/>
                  </a:ext>
                </a:extLst>
              </a:tr>
              <a:tr h="1078578">
                <a:tc gridSpan="4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Пример №1: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Объем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запрашиваемой субсидии 1 200 000,00 руб.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Спонсоры: 150 000,00 руб.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Уровень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baseline="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= 12,5% от запрашиваемой субсидии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= 12,5%,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проект получает из основного балла: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 баллов*0,10= 10 баллов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2.Поскольку есть превышение 8%, не равное 100%, дополнительный балл вычисляется: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(12,5 – 8)/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92 =0,0489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составит: 10+0,0489=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10,0489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25037266"/>
                  </a:ext>
                </a:extLst>
              </a:tr>
              <a:tr h="963000">
                <a:tc gridSpan="4"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Пример №2: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Объем запрашиваемой субсидии 1 200 000,00 руб.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Спонсоры: 1 500 000,00 руб.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Уровень </a:t>
                      </a:r>
                      <a:r>
                        <a:rPr lang="ru-RU" sz="11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софинансирования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(S) = 100% от запрашиваемой субсидии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S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= 100%,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проект получает из основного балла: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 баллов*0,10=10 баллов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 Поскольку есть превышение 100%,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начисляется 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дополнительный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 балл.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составит: 10+1=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11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баллов</a:t>
                      </a:r>
                      <a:endParaRPr lang="ru-RU" sz="11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25056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26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886"/>
            <a:ext cx="12192765" cy="6857572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719143" y="150084"/>
            <a:ext cx="9293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ontserrat" panose="00000500000000000000" pitchFamily="2" charset="-52"/>
                <a:ea typeface="BIZ UDGothic" panose="020B0400000000000000" pitchFamily="33" charset="-128"/>
                <a:cs typeface="Arial" panose="020B0604020202020204" pitchFamily="34" charset="0"/>
              </a:rPr>
              <a:t>КРИТЕРИИ КОНКУРСНОГО ОТБОРА ППМИ-2023</a:t>
            </a:r>
            <a:endParaRPr lang="ru-RU" sz="2400" b="1" dirty="0">
              <a:solidFill>
                <a:schemeClr val="bg1"/>
              </a:solidFill>
              <a:latin typeface="Montserrat" panose="00000500000000000000" pitchFamily="2" charset="-52"/>
              <a:ea typeface="BIZ UDGothic" panose="020B0400000000000000" pitchFamily="33" charset="-128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00200"/>
            <a:ext cx="6084277" cy="28780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766116" y="1254485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76178" y="1242762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142230" y="2318356"/>
            <a:ext cx="2614246" cy="3622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715264"/>
              </p:ext>
            </p:extLst>
          </p:nvPr>
        </p:nvGraphicFramePr>
        <p:xfrm>
          <a:off x="719143" y="1165633"/>
          <a:ext cx="10890469" cy="511048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5763">
                  <a:extLst>
                    <a:ext uri="{9D8B030D-6E8A-4147-A177-3AD203B41FA5}">
                      <a16:colId xmlns:a16="http://schemas.microsoft.com/office/drawing/2014/main" xmlns="" val="3568545229"/>
                    </a:ext>
                  </a:extLst>
                </a:gridCol>
                <a:gridCol w="2145672">
                  <a:extLst>
                    <a:ext uri="{9D8B030D-6E8A-4147-A177-3AD203B41FA5}">
                      <a16:colId xmlns:a16="http://schemas.microsoft.com/office/drawing/2014/main" xmlns="" val="2123419210"/>
                    </a:ext>
                  </a:extLst>
                </a:gridCol>
                <a:gridCol w="1810693">
                  <a:extLst>
                    <a:ext uri="{9D8B030D-6E8A-4147-A177-3AD203B41FA5}">
                      <a16:colId xmlns:a16="http://schemas.microsoft.com/office/drawing/2014/main" xmlns="" val="1234802063"/>
                    </a:ext>
                  </a:extLst>
                </a:gridCol>
                <a:gridCol w="1865013">
                  <a:extLst>
                    <a:ext uri="{9D8B030D-6E8A-4147-A177-3AD203B41FA5}">
                      <a16:colId xmlns:a16="http://schemas.microsoft.com/office/drawing/2014/main" xmlns="" val="4194888336"/>
                    </a:ext>
                  </a:extLst>
                </a:gridCol>
                <a:gridCol w="2190084">
                  <a:extLst>
                    <a:ext uri="{9D8B030D-6E8A-4147-A177-3AD203B41FA5}">
                      <a16:colId xmlns:a16="http://schemas.microsoft.com/office/drawing/2014/main" xmlns="" val="1688285205"/>
                    </a:ext>
                  </a:extLst>
                </a:gridCol>
                <a:gridCol w="805759">
                  <a:extLst>
                    <a:ext uri="{9D8B030D-6E8A-4147-A177-3AD203B41FA5}">
                      <a16:colId xmlns:a16="http://schemas.microsoft.com/office/drawing/2014/main" xmlns="" val="3835053009"/>
                    </a:ext>
                  </a:extLst>
                </a:gridCol>
                <a:gridCol w="1267485">
                  <a:extLst>
                    <a:ext uri="{9D8B030D-6E8A-4147-A177-3AD203B41FA5}">
                      <a16:colId xmlns:a16="http://schemas.microsoft.com/office/drawing/2014/main" xmlns="" val="1057728629"/>
                    </a:ext>
                  </a:extLst>
                </a:gridCol>
              </a:tblGrid>
              <a:tr h="69800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№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Критерий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Обязательное значение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Максимальное значение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Формула расчета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Вес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Max </a:t>
                      </a:r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2692710"/>
                  </a:ext>
                </a:extLst>
              </a:tr>
              <a:tr h="2082291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1.4</a:t>
                      </a:r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Вклад населения в реализацию проекта в </a:t>
                      </a:r>
                      <a:r>
                        <a:rPr lang="ru-RU" sz="15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неденежной</a:t>
                      </a:r>
                      <a:r>
                        <a:rPr lang="ru-RU" sz="15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форме </a:t>
                      </a:r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наличие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1.Отсутствие</a:t>
                      </a:r>
                      <a:r>
                        <a:rPr lang="ru-RU" sz="15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500" b="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– 0 баллов</a:t>
                      </a:r>
                      <a:r>
                        <a:rPr lang="ru-RU" sz="1500" b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.</a:t>
                      </a:r>
                    </a:p>
                    <a:p>
                      <a:r>
                        <a:rPr lang="ru-RU" sz="15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2.Наличие</a:t>
                      </a:r>
                      <a:r>
                        <a:rPr lang="ru-RU" sz="15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- </a:t>
                      </a:r>
                      <a:r>
                        <a:rPr lang="ru-RU" sz="15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 баллов.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0,04</a:t>
                      </a:r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4</a:t>
                      </a:r>
                      <a:endParaRPr lang="ru-RU" sz="15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80872738"/>
                  </a:ext>
                </a:extLst>
              </a:tr>
              <a:tr h="229667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  <a:ea typeface="Microsoft JhengHei UI" panose="020B0604030504040204" pitchFamily="34" charset="-120"/>
                        </a:rPr>
                        <a:t>1.5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  <a:ea typeface="Microsoft JhengHei UI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  <a:ea typeface="Microsoft JhengHei UI" panose="020B0604030504040204" pitchFamily="34" charset="-120"/>
                        </a:rPr>
                        <a:t>Вклад организаций и других внебюджетных источников в реализацию проекта в </a:t>
                      </a:r>
                      <a:r>
                        <a:rPr lang="ru-RU" sz="14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  <a:ea typeface="Microsoft JhengHei UI" panose="020B0604030504040204" pitchFamily="34" charset="-120"/>
                        </a:rPr>
                        <a:t>неденежной</a:t>
                      </a:r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  <a:ea typeface="Microsoft JhengHei UI" panose="020B0604030504040204" pitchFamily="34" charset="-120"/>
                        </a:rPr>
                        <a:t> форме (материалы и другие формы)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  <a:ea typeface="Microsoft JhengHei UI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  <a:ea typeface="Microsoft JhengHei UI" panose="020B0604030504040204" pitchFamily="34" charset="-120"/>
                        </a:rPr>
                        <a:t>-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  <a:ea typeface="Microsoft JhengHei UI" panose="020B0604030504040204" pitchFamily="34" charset="-120"/>
                        </a:rPr>
                        <a:t>наличие</a:t>
                      </a: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  <a:ea typeface="Microsoft JhengHei UI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1.Отсутствие</a:t>
                      </a:r>
                      <a:r>
                        <a:rPr lang="ru-RU" sz="14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400" b="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– 0 баллов</a:t>
                      </a:r>
                      <a:r>
                        <a:rPr lang="ru-RU" sz="1400" b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.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2.Наличие</a:t>
                      </a:r>
                      <a:r>
                        <a:rPr lang="ru-RU" sz="14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- </a:t>
                      </a:r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 баллов.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  <a:ea typeface="Microsoft JhengHei UI" panose="020B0604030504040204" pitchFamily="34" charset="-120"/>
                        </a:rPr>
                        <a:t>0,04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  <a:ea typeface="Microsoft JhengHei UI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  <a:ea typeface="Microsoft JhengHei UI" panose="020B0604030504040204" pitchFamily="34" charset="-120"/>
                        </a:rPr>
                        <a:t>4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  <a:ea typeface="Microsoft JhengHei UI" panose="020B0604030504040204" pitchFamily="34" charset="-12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25276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39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5" y="428"/>
            <a:ext cx="12192765" cy="6857572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719143" y="150084"/>
            <a:ext cx="9293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ontserrat" panose="00000500000000000000" pitchFamily="2" charset="-52"/>
                <a:ea typeface="BIZ UDGothic" panose="020B0400000000000000" pitchFamily="33" charset="-128"/>
                <a:cs typeface="Arial" panose="020B0604020202020204" pitchFamily="34" charset="0"/>
              </a:rPr>
              <a:t>КРИТЕРИИ КОНКУРСНОГО ОТБОРА ППМИ-2023</a:t>
            </a:r>
            <a:endParaRPr lang="ru-RU" sz="2400" b="1" dirty="0">
              <a:solidFill>
                <a:schemeClr val="bg1"/>
              </a:solidFill>
              <a:latin typeface="Montserrat" panose="00000500000000000000" pitchFamily="2" charset="-52"/>
              <a:ea typeface="BIZ UDGothic" panose="020B0400000000000000" pitchFamily="33" charset="-128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00200"/>
            <a:ext cx="6084277" cy="28780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766116" y="1254485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76178" y="1242762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142230" y="2318356"/>
            <a:ext cx="2614246" cy="3622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374271"/>
              </p:ext>
            </p:extLst>
          </p:nvPr>
        </p:nvGraphicFramePr>
        <p:xfrm>
          <a:off x="650382" y="836664"/>
          <a:ext cx="10890469" cy="603896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5763">
                  <a:extLst>
                    <a:ext uri="{9D8B030D-6E8A-4147-A177-3AD203B41FA5}">
                      <a16:colId xmlns:a16="http://schemas.microsoft.com/office/drawing/2014/main" xmlns="" val="3568545229"/>
                    </a:ext>
                  </a:extLst>
                </a:gridCol>
                <a:gridCol w="2540100">
                  <a:extLst>
                    <a:ext uri="{9D8B030D-6E8A-4147-A177-3AD203B41FA5}">
                      <a16:colId xmlns:a16="http://schemas.microsoft.com/office/drawing/2014/main" xmlns="" val="2123419210"/>
                    </a:ext>
                  </a:extLst>
                </a:gridCol>
                <a:gridCol w="1176950">
                  <a:extLst>
                    <a:ext uri="{9D8B030D-6E8A-4147-A177-3AD203B41FA5}">
                      <a16:colId xmlns:a16="http://schemas.microsoft.com/office/drawing/2014/main" xmlns="" val="3194564172"/>
                    </a:ext>
                  </a:extLst>
                </a:gridCol>
                <a:gridCol w="1702052">
                  <a:extLst>
                    <a:ext uri="{9D8B030D-6E8A-4147-A177-3AD203B41FA5}">
                      <a16:colId xmlns:a16="http://schemas.microsoft.com/office/drawing/2014/main" xmlns="" val="1246883987"/>
                    </a:ext>
                  </a:extLst>
                </a:gridCol>
                <a:gridCol w="2592360">
                  <a:extLst>
                    <a:ext uri="{9D8B030D-6E8A-4147-A177-3AD203B41FA5}">
                      <a16:colId xmlns:a16="http://schemas.microsoft.com/office/drawing/2014/main" xmlns="" val="2322524189"/>
                    </a:ext>
                  </a:extLst>
                </a:gridCol>
                <a:gridCol w="805759">
                  <a:extLst>
                    <a:ext uri="{9D8B030D-6E8A-4147-A177-3AD203B41FA5}">
                      <a16:colId xmlns:a16="http://schemas.microsoft.com/office/drawing/2014/main" xmlns="" val="3835053009"/>
                    </a:ext>
                  </a:extLst>
                </a:gridCol>
                <a:gridCol w="1267485">
                  <a:extLst>
                    <a:ext uri="{9D8B030D-6E8A-4147-A177-3AD203B41FA5}">
                      <a16:colId xmlns:a16="http://schemas.microsoft.com/office/drawing/2014/main" xmlns="" val="1057728629"/>
                    </a:ext>
                  </a:extLst>
                </a:gridCol>
              </a:tblGrid>
              <a:tr h="63383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№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Критерий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Обязательное значение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Максимальное значение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Формула расчета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Вес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Max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2692710"/>
                  </a:ext>
                </a:extLst>
              </a:tr>
              <a:tr h="269637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Основной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28555420"/>
                  </a:ext>
                </a:extLst>
              </a:tr>
              <a:tr h="1047024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2.1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Доля участия населения НП в идентификации проблемы в процессе ее предварительного рассмотрения 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50% от общей численности населения НП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1.Менее 50%: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N / 50 x 100, где N - доля участвующего населения в процентах</a:t>
                      </a:r>
                    </a:p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2.От 50% и более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начисляется 100 баллов.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0,15</a:t>
                      </a:r>
                    </a:p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15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24533836"/>
                  </a:ext>
                </a:extLst>
              </a:tr>
              <a:tr h="266327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Дополнительный балл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83762932"/>
                  </a:ext>
                </a:extLst>
              </a:tr>
              <a:tr h="1183674">
                <a:tc gridSpan="4"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случае:</a:t>
                      </a:r>
                      <a:endParaRPr lang="ru-RU" sz="1100" baseline="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 Если 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=100% от общей численности населения НП, начисляется 1 дополнительный балл;</a:t>
                      </a:r>
                    </a:p>
                    <a:p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2.Если 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50%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&lt;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&lt;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100%, </a:t>
                      </a:r>
                      <a:r>
                        <a:rPr lang="ru-RU" sz="1100" b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то расчет дополнительных баллов осуществляется по формуле в правом</a:t>
                      </a:r>
                      <a:r>
                        <a:rPr lang="ru-RU" sz="1100" b="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столбце</a:t>
                      </a: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 условии,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что </a:t>
                      </a:r>
                      <a:r>
                        <a:rPr lang="en-US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&gt;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50%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баллы начисляются 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– 50)/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50, где 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– доля  участвующего населения в процентах, превышающий 50%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</a:p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16553617"/>
                  </a:ext>
                </a:extLst>
              </a:tr>
              <a:tr h="210770">
                <a:tc gridSpan="6"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 можно</a:t>
                      </a:r>
                      <a:r>
                        <a:rPr lang="ru-RU" sz="14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получить</a:t>
                      </a:r>
                      <a:endParaRPr lang="ru-RU" sz="14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16 баллов</a:t>
                      </a:r>
                      <a:endParaRPr lang="ru-RU" sz="11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02402326"/>
                  </a:ext>
                </a:extLst>
              </a:tr>
              <a:tr h="976531">
                <a:tc gridSpan="4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Пример №1: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Общая численность населения НП: 457 чел.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Количество участвующего населения НП: 352 чел.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Доля участвующего населения НП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= 77,024% от общей численности НП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 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= 77,024%, значит проект получает из основного балла: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 баллов*0,15= 15 баллов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2.Поскольку есть превышение 50%, не равное 100%: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(77,024 – 50)/ 50 =0,5405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 составит: 15+0,5405=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15,5405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3158179"/>
                  </a:ext>
                </a:extLst>
              </a:tr>
              <a:tr h="1186132">
                <a:tc gridSpan="4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Пример №2: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Общая численность населения НП: 260 чел.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Количество участвующего населения НП: 260 чел.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Доля участвующего населения НП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= 100% от общей численности НП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= 100%,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проект получает из основного балла: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 баллов*0,15=10 баллов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 Поскольку есть превышение 50% и =100%,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начисляется 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дополнительный 1 балл.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составит: 15+1=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16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баллов</a:t>
                      </a:r>
                      <a:endParaRPr lang="ru-RU" sz="11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37792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97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5" y="428"/>
            <a:ext cx="12192765" cy="6857572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719143" y="150084"/>
            <a:ext cx="9293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ontserrat" panose="00000500000000000000" pitchFamily="2" charset="-52"/>
                <a:ea typeface="BIZ UDGothic" panose="020B0400000000000000" pitchFamily="33" charset="-128"/>
                <a:cs typeface="Arial" panose="020B0604020202020204" pitchFamily="34" charset="0"/>
              </a:rPr>
              <a:t>КРИТЕРИИ КОНКУРСНОГО ОТБОРА ППМИ-2023</a:t>
            </a:r>
            <a:endParaRPr lang="ru-RU" sz="2400" b="1" dirty="0">
              <a:solidFill>
                <a:schemeClr val="bg1"/>
              </a:solidFill>
              <a:latin typeface="Montserrat" panose="00000500000000000000" pitchFamily="2" charset="-52"/>
              <a:ea typeface="BIZ UDGothic" panose="020B0400000000000000" pitchFamily="33" charset="-128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00200"/>
            <a:ext cx="6084277" cy="28780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766116" y="1254485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76178" y="1242762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142230" y="2318356"/>
            <a:ext cx="2614246" cy="3622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126741"/>
              </p:ext>
            </p:extLst>
          </p:nvPr>
        </p:nvGraphicFramePr>
        <p:xfrm>
          <a:off x="650382" y="836664"/>
          <a:ext cx="10890469" cy="605219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5763">
                  <a:extLst>
                    <a:ext uri="{9D8B030D-6E8A-4147-A177-3AD203B41FA5}">
                      <a16:colId xmlns:a16="http://schemas.microsoft.com/office/drawing/2014/main" xmlns="" val="3568545229"/>
                    </a:ext>
                  </a:extLst>
                </a:gridCol>
                <a:gridCol w="2540100">
                  <a:extLst>
                    <a:ext uri="{9D8B030D-6E8A-4147-A177-3AD203B41FA5}">
                      <a16:colId xmlns:a16="http://schemas.microsoft.com/office/drawing/2014/main" xmlns="" val="2123419210"/>
                    </a:ext>
                  </a:extLst>
                </a:gridCol>
                <a:gridCol w="1176950">
                  <a:extLst>
                    <a:ext uri="{9D8B030D-6E8A-4147-A177-3AD203B41FA5}">
                      <a16:colId xmlns:a16="http://schemas.microsoft.com/office/drawing/2014/main" xmlns="" val="3194564172"/>
                    </a:ext>
                  </a:extLst>
                </a:gridCol>
                <a:gridCol w="1702052">
                  <a:extLst>
                    <a:ext uri="{9D8B030D-6E8A-4147-A177-3AD203B41FA5}">
                      <a16:colId xmlns:a16="http://schemas.microsoft.com/office/drawing/2014/main" xmlns="" val="1246883987"/>
                    </a:ext>
                  </a:extLst>
                </a:gridCol>
                <a:gridCol w="2592360">
                  <a:extLst>
                    <a:ext uri="{9D8B030D-6E8A-4147-A177-3AD203B41FA5}">
                      <a16:colId xmlns:a16="http://schemas.microsoft.com/office/drawing/2014/main" xmlns="" val="2322524189"/>
                    </a:ext>
                  </a:extLst>
                </a:gridCol>
                <a:gridCol w="805759">
                  <a:extLst>
                    <a:ext uri="{9D8B030D-6E8A-4147-A177-3AD203B41FA5}">
                      <a16:colId xmlns:a16="http://schemas.microsoft.com/office/drawing/2014/main" xmlns="" val="3835053009"/>
                    </a:ext>
                  </a:extLst>
                </a:gridCol>
                <a:gridCol w="1267485">
                  <a:extLst>
                    <a:ext uri="{9D8B030D-6E8A-4147-A177-3AD203B41FA5}">
                      <a16:colId xmlns:a16="http://schemas.microsoft.com/office/drawing/2014/main" xmlns="" val="1057728629"/>
                    </a:ext>
                  </a:extLst>
                </a:gridCol>
              </a:tblGrid>
              <a:tr h="61540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№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Критерий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Обязательное значение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Максимальное значение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Формула расчета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Вес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Max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2692710"/>
                  </a:ext>
                </a:extLst>
              </a:tr>
              <a:tr h="261795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Основной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28555420"/>
                  </a:ext>
                </a:extLst>
              </a:tr>
              <a:tr h="1228129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2.2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Доля участия населения в определении параметров проекта на заключительном собрании жителей НП, , входящего в состав городского округа, членов ТСЖ, жителей ТОС, ИЖД, МКД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10% от общей численности населения НП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1.Менее 10%:</a:t>
                      </a:r>
                    </a:p>
                    <a:p>
                      <a:r>
                        <a:rPr lang="ru-RU" sz="1100" b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N / 10 x 100, где N - доля участвующего населения в процентах</a:t>
                      </a:r>
                    </a:p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2.От 10% и более начисляется </a:t>
                      </a:r>
                      <a:r>
                        <a:rPr lang="ru-RU" sz="1100" b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 баллов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0,25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25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24533836"/>
                  </a:ext>
                </a:extLst>
              </a:tr>
              <a:tr h="258581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Дополнительный балл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83762932"/>
                  </a:ext>
                </a:extLst>
              </a:tr>
              <a:tr h="1065365">
                <a:tc gridSpan="4"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В случае:</a:t>
                      </a:r>
                      <a:endParaRPr lang="ru-RU" sz="1100" baseline="0" dirty="0" smtClean="0">
                        <a:solidFill>
                          <a:srgbClr val="241B81"/>
                        </a:solidFill>
                        <a:latin typeface="Montserrat" panose="0000050000000000000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1. Если 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=100% от общей численности населения НП, начисляется 1 дополнительный балл;</a:t>
                      </a:r>
                    </a:p>
                    <a:p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/>
                      </a:endParaRP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2.Если 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10%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&lt;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&lt;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100%, </a:t>
                      </a:r>
                      <a:r>
                        <a:rPr lang="ru-RU" sz="1100" b="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то расчет дополнительных баллов осуществляется по формуле в правом</a:t>
                      </a:r>
                      <a:r>
                        <a:rPr lang="ru-RU" sz="1100" b="0" baseline="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 столбце</a:t>
                      </a: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При условии,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 что </a:t>
                      </a:r>
                      <a:r>
                        <a:rPr lang="en-US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en-US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&gt;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10%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 баллы начисляются: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В = 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 – 10)/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90, где 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 – доля  участвующего населения в процентах, превышающий 10%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Montserrat" panose="00000500000000000000"/>
                        </a:rPr>
                        <a:t>-</a:t>
                      </a:r>
                      <a:endParaRPr lang="ru-RU" sz="1100" dirty="0">
                        <a:latin typeface="Montserrat" panose="0000050000000000000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/>
                        </a:rPr>
                        <a:t>1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16553617"/>
                  </a:ext>
                </a:extLst>
              </a:tr>
              <a:tr h="295935">
                <a:tc gridSpan="6"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 можно</a:t>
                      </a:r>
                      <a:r>
                        <a:rPr lang="ru-RU" sz="14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получить</a:t>
                      </a:r>
                      <a:endParaRPr lang="ru-RU" sz="14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26 баллов</a:t>
                      </a:r>
                      <a:endParaRPr lang="ru-RU" sz="11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02402326"/>
                  </a:ext>
                </a:extLst>
              </a:tr>
              <a:tr h="1065365">
                <a:tc gridSpan="4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Пример №1:</a:t>
                      </a:r>
                    </a:p>
                    <a:p>
                      <a:endParaRPr lang="ru-RU" sz="11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Общая численность населения НП: 457 чел.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Количество участвующего населения НП: 60 чел.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Доля участвующего населения НП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= 13,1291% от общей численности НП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 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= 13,1291%, значит проект получает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из основного балла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: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100 баллов*0,25= 25 баллов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2.Поскольку есть превышение 10%, не равное 100%, 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дополнительный балл вычисляется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: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 = (13,1291 – 10)/ 90 =0,0347</a:t>
                      </a:r>
                    </a:p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 составит: 25+0,0347=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25,0347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3158179"/>
                  </a:ext>
                </a:extLst>
              </a:tr>
              <a:tr h="1151633">
                <a:tc gridSpan="4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Пример №2: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Общая численность населения НП: 70 чел.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Количество участвующего населения НП: 70 чел.</a:t>
                      </a:r>
                    </a:p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Доля участвующего населения НП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(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= 100% от общей численности НП</a:t>
                      </a:r>
                    </a:p>
                    <a:p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1.</a:t>
                      </a:r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N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= 100%,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проект получает 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из основного балла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: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100 баллов*0,25=25 баллов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 Поскольку есть превышение 10% и =100%, значит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начисляется 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дополнительный </a:t>
                      </a:r>
                      <a:r>
                        <a:rPr lang="ru-RU" sz="11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 балл.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составит: 25+1=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26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37792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21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5" y="428"/>
            <a:ext cx="12192765" cy="6857572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719143" y="150084"/>
            <a:ext cx="9293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ontserrat" panose="00000500000000000000" pitchFamily="2" charset="-52"/>
                <a:ea typeface="BIZ UDGothic" panose="020B0400000000000000" pitchFamily="33" charset="-128"/>
                <a:cs typeface="Arial" panose="020B0604020202020204" pitchFamily="34" charset="0"/>
              </a:rPr>
              <a:t>КРИТЕРИИ КОНКУРСНОГО ОТБОРА ППМИ-2023</a:t>
            </a:r>
            <a:endParaRPr lang="ru-RU" sz="2400" b="1" dirty="0">
              <a:solidFill>
                <a:schemeClr val="bg1"/>
              </a:solidFill>
              <a:latin typeface="Montserrat" panose="00000500000000000000" pitchFamily="2" charset="-52"/>
              <a:ea typeface="BIZ UDGothic" panose="020B0400000000000000" pitchFamily="33" charset="-128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00200"/>
            <a:ext cx="6084277" cy="28780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766116" y="1254485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76178" y="1242762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142230" y="2318356"/>
            <a:ext cx="2614246" cy="3622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309343"/>
              </p:ext>
            </p:extLst>
          </p:nvPr>
        </p:nvGraphicFramePr>
        <p:xfrm>
          <a:off x="719143" y="1038886"/>
          <a:ext cx="10890469" cy="464186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5763">
                  <a:extLst>
                    <a:ext uri="{9D8B030D-6E8A-4147-A177-3AD203B41FA5}">
                      <a16:colId xmlns:a16="http://schemas.microsoft.com/office/drawing/2014/main" xmlns="" val="3568545229"/>
                    </a:ext>
                  </a:extLst>
                </a:gridCol>
                <a:gridCol w="2540100">
                  <a:extLst>
                    <a:ext uri="{9D8B030D-6E8A-4147-A177-3AD203B41FA5}">
                      <a16:colId xmlns:a16="http://schemas.microsoft.com/office/drawing/2014/main" xmlns="" val="2123419210"/>
                    </a:ext>
                  </a:extLst>
                </a:gridCol>
                <a:gridCol w="1176950">
                  <a:extLst>
                    <a:ext uri="{9D8B030D-6E8A-4147-A177-3AD203B41FA5}">
                      <a16:colId xmlns:a16="http://schemas.microsoft.com/office/drawing/2014/main" xmlns="" val="3194564172"/>
                    </a:ext>
                  </a:extLst>
                </a:gridCol>
                <a:gridCol w="1702052">
                  <a:extLst>
                    <a:ext uri="{9D8B030D-6E8A-4147-A177-3AD203B41FA5}">
                      <a16:colId xmlns:a16="http://schemas.microsoft.com/office/drawing/2014/main" xmlns="" val="1246883987"/>
                    </a:ext>
                  </a:extLst>
                </a:gridCol>
                <a:gridCol w="2592360">
                  <a:extLst>
                    <a:ext uri="{9D8B030D-6E8A-4147-A177-3AD203B41FA5}">
                      <a16:colId xmlns:a16="http://schemas.microsoft.com/office/drawing/2014/main" xmlns="" val="2322524189"/>
                    </a:ext>
                  </a:extLst>
                </a:gridCol>
                <a:gridCol w="805759">
                  <a:extLst>
                    <a:ext uri="{9D8B030D-6E8A-4147-A177-3AD203B41FA5}">
                      <a16:colId xmlns:a16="http://schemas.microsoft.com/office/drawing/2014/main" xmlns="" val="3835053009"/>
                    </a:ext>
                  </a:extLst>
                </a:gridCol>
                <a:gridCol w="1267485">
                  <a:extLst>
                    <a:ext uri="{9D8B030D-6E8A-4147-A177-3AD203B41FA5}">
                      <a16:colId xmlns:a16="http://schemas.microsoft.com/office/drawing/2014/main" xmlns="" val="1057728629"/>
                    </a:ext>
                  </a:extLst>
                </a:gridCol>
              </a:tblGrid>
              <a:tr h="71378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№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Критерий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Обязательное значение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Максимальное значение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Формула расчета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Вес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Max </a:t>
                      </a:r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2692710"/>
                  </a:ext>
                </a:extLst>
              </a:tr>
              <a:tr h="52706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2.3</a:t>
                      </a:r>
                      <a:endParaRPr lang="ru-RU" sz="14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Уровень вовлеченности инициативной группы в подготовку проекта для участия в конкурсном отборе:</a:t>
                      </a:r>
                      <a:endParaRPr lang="ru-RU" sz="14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rgbClr val="54ADFE"/>
                        </a:solidFill>
                        <a:latin typeface="Miratrix Normal" panose="0000050000000000000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54ADFE"/>
                        </a:solidFill>
                        <a:latin typeface="Miratrix Normal" panose="0000050000000000000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 smtClean="0">
                        <a:solidFill>
                          <a:srgbClr val="54ADFE"/>
                        </a:solidFill>
                        <a:latin typeface="Miratrix Normal" panose="0000050000000000000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0,03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3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24533836"/>
                  </a:ext>
                </a:extLst>
              </a:tr>
              <a:tr h="113168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А)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наличие протокола(-</a:t>
                      </a:r>
                      <a:r>
                        <a:rPr lang="ru-RU" sz="1400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ов</a:t>
                      </a:r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заседания(-й) инициативной группы, фотографии(й) проведения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  <a:endParaRPr lang="ru-RU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наличие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А)наличие – 50 баллов</a:t>
                      </a:r>
                    </a:p>
                    <a:p>
                      <a:pPr algn="l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Б) отсутствие</a:t>
                      </a:r>
                      <a:r>
                        <a:rPr lang="ru-RU" sz="14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– 0 баллов</a:t>
                      </a:r>
                      <a:endParaRPr lang="ru-RU" sz="14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0,03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1,5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16553617"/>
                  </a:ext>
                </a:extLst>
              </a:tr>
              <a:tr h="208099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Б)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размещение в социальных сетях членами инициативной группы информации по информированию населения о подготовительной работе в рамках участия проекта в конкурсном отборе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  <a:endParaRPr lang="ru-RU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наличие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А)наличие – 50 баллов</a:t>
                      </a:r>
                    </a:p>
                    <a:p>
                      <a:pPr algn="l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Б) отсутствие</a:t>
                      </a:r>
                      <a:r>
                        <a:rPr lang="ru-RU" sz="14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– 0 баллов</a:t>
                      </a:r>
                      <a:endParaRPr lang="ru-RU" sz="14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algn="l"/>
                      <a:endParaRPr lang="ru-RU" sz="14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0,03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1,5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0585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5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5" y="428"/>
            <a:ext cx="12192765" cy="6857572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719143" y="150084"/>
            <a:ext cx="9293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ontserrat" panose="00000500000000000000" pitchFamily="2" charset="-52"/>
                <a:ea typeface="Microsoft JhengHei UI" panose="020B0604030504040204" pitchFamily="34" charset="-120"/>
                <a:cs typeface="Arial" panose="020B0604020202020204" pitchFamily="34" charset="0"/>
              </a:rPr>
              <a:t>КРИТЕРИИ КОНКУРСНОГО ОТБОРА ППМИ-2023</a:t>
            </a:r>
            <a:endParaRPr lang="ru-RU" sz="2400" b="1" dirty="0">
              <a:solidFill>
                <a:schemeClr val="bg1"/>
              </a:solidFill>
              <a:latin typeface="Montserrat" panose="00000500000000000000" pitchFamily="2" charset="-52"/>
              <a:ea typeface="Microsoft JhengHei U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00200"/>
            <a:ext cx="6084277" cy="28780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766116" y="1254485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76178" y="1242762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142230" y="2318356"/>
            <a:ext cx="2614246" cy="3622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526833"/>
              </p:ext>
            </p:extLst>
          </p:nvPr>
        </p:nvGraphicFramePr>
        <p:xfrm>
          <a:off x="719143" y="823247"/>
          <a:ext cx="10890469" cy="58978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5763">
                  <a:extLst>
                    <a:ext uri="{9D8B030D-6E8A-4147-A177-3AD203B41FA5}">
                      <a16:colId xmlns:a16="http://schemas.microsoft.com/office/drawing/2014/main" xmlns="" val="3568545229"/>
                    </a:ext>
                  </a:extLst>
                </a:gridCol>
                <a:gridCol w="2540100">
                  <a:extLst>
                    <a:ext uri="{9D8B030D-6E8A-4147-A177-3AD203B41FA5}">
                      <a16:colId xmlns:a16="http://schemas.microsoft.com/office/drawing/2014/main" xmlns="" val="2123419210"/>
                    </a:ext>
                  </a:extLst>
                </a:gridCol>
                <a:gridCol w="1176950">
                  <a:extLst>
                    <a:ext uri="{9D8B030D-6E8A-4147-A177-3AD203B41FA5}">
                      <a16:colId xmlns:a16="http://schemas.microsoft.com/office/drawing/2014/main" xmlns="" val="3194564172"/>
                    </a:ext>
                  </a:extLst>
                </a:gridCol>
                <a:gridCol w="1702052">
                  <a:extLst>
                    <a:ext uri="{9D8B030D-6E8A-4147-A177-3AD203B41FA5}">
                      <a16:colId xmlns:a16="http://schemas.microsoft.com/office/drawing/2014/main" xmlns="" val="1246883987"/>
                    </a:ext>
                  </a:extLst>
                </a:gridCol>
                <a:gridCol w="2592360">
                  <a:extLst>
                    <a:ext uri="{9D8B030D-6E8A-4147-A177-3AD203B41FA5}">
                      <a16:colId xmlns:a16="http://schemas.microsoft.com/office/drawing/2014/main" xmlns="" val="2322524189"/>
                    </a:ext>
                  </a:extLst>
                </a:gridCol>
                <a:gridCol w="805759">
                  <a:extLst>
                    <a:ext uri="{9D8B030D-6E8A-4147-A177-3AD203B41FA5}">
                      <a16:colId xmlns:a16="http://schemas.microsoft.com/office/drawing/2014/main" xmlns="" val="3835053009"/>
                    </a:ext>
                  </a:extLst>
                </a:gridCol>
                <a:gridCol w="1267485">
                  <a:extLst>
                    <a:ext uri="{9D8B030D-6E8A-4147-A177-3AD203B41FA5}">
                      <a16:colId xmlns:a16="http://schemas.microsoft.com/office/drawing/2014/main" xmlns="" val="1057728629"/>
                    </a:ext>
                  </a:extLst>
                </a:gridCol>
              </a:tblGrid>
              <a:tr h="31330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№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Критерий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Обязательное значение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Максимальное значение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Формула расчета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Вес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Max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2692710"/>
                  </a:ext>
                </a:extLst>
              </a:tr>
              <a:tr h="370365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2.4</a:t>
                      </a:r>
                      <a:endParaRPr lang="ru-RU" sz="11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Использование средств массовой информации и других средств информирования населения в процессе отбора приоритетной проблемы и разработки заявки</a:t>
                      </a:r>
                      <a:endParaRPr lang="ru-RU" sz="11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0,10</a:t>
                      </a:r>
                      <a:endParaRPr lang="ru-RU" sz="11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10</a:t>
                      </a:r>
                      <a:endParaRPr lang="ru-RU" sz="11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54597679"/>
                  </a:ext>
                </a:extLst>
              </a:tr>
              <a:tr h="208642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А)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использование </a:t>
                      </a:r>
                      <a:r>
                        <a:rPr lang="ru-RU" sz="11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нескольких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видов СМИ и других средств информирования населения (специальные информационные стенды и (или) печатные издания, и (или) информационно-телекоммуникационная сеть «Интернет», и (или) телевидение, и (или) радио, и (или) мессенджерах, и (или) иных средств)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наличие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а) 4-х и более видов – 40 баллов;</a:t>
                      </a:r>
                    </a:p>
                    <a:p>
                      <a:pPr algn="l"/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б) 3-х видов – 30 баллов;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в) 2-х видов – 20 баллов;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г) 1-го вида – 10 баллов;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Отсутствие – 0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баллов</a:t>
                      </a: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0,10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4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16553617"/>
                  </a:ext>
                </a:extLst>
              </a:tr>
              <a:tr h="235290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Б)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Количество использования СМИ и других средств информирования населения (специальные информационные стенды и (или) печатные издания, и (или) информационно-телекоммуникационная сеть «Интернет», и (или) телевидение, и (или) радио, и (или) мессенджерах, и (или) иных средств)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наличие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а</a:t>
                      </a:r>
                      <a:r>
                        <a:rPr lang="ru-RU" sz="110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) 26 </a:t>
                      </a: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раз – 60 баллов;</a:t>
                      </a:r>
                    </a:p>
                    <a:p>
                      <a:pPr algn="l"/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б) от 21 до 25 раз – 50 баллов;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в) от 16 до 20 раз – 40 баллов;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г) от 11 до 15 раз – 30 баллов;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д) от 6 до 10 раз 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20 баллов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е)менее 5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раз – 10 баллов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Отсутствие – 0</a:t>
                      </a:r>
                      <a:r>
                        <a:rPr lang="ru-RU" sz="1100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баллов</a:t>
                      </a:r>
                      <a:endParaRPr lang="ru-RU" sz="1100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0,10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6</a:t>
                      </a:r>
                      <a:endParaRPr lang="ru-RU" sz="11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16334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52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5" y="428"/>
            <a:ext cx="12192765" cy="6857572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719143" y="150084"/>
            <a:ext cx="9293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ontserrat" panose="00000500000000000000" pitchFamily="2" charset="-52"/>
                <a:ea typeface="BIZ UDGothic" panose="020B0400000000000000" pitchFamily="33" charset="-128"/>
                <a:cs typeface="Arial" panose="020B0604020202020204" pitchFamily="34" charset="0"/>
              </a:rPr>
              <a:t>КРИТЕРИИ КОНКУРСНОГО ОТБОРА ППМИ-2023</a:t>
            </a:r>
            <a:endParaRPr lang="ru-RU" sz="2400" b="1" dirty="0">
              <a:solidFill>
                <a:schemeClr val="bg1"/>
              </a:solidFill>
              <a:latin typeface="Montserrat" panose="00000500000000000000" pitchFamily="2" charset="-52"/>
              <a:ea typeface="BIZ UDGothic" panose="020B0400000000000000" pitchFamily="33" charset="-128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600200"/>
            <a:ext cx="6084277" cy="28780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766116" y="1254485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76178" y="1242762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142230" y="2318356"/>
            <a:ext cx="2614246" cy="3622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069726"/>
              </p:ext>
            </p:extLst>
          </p:nvPr>
        </p:nvGraphicFramePr>
        <p:xfrm>
          <a:off x="719143" y="1376126"/>
          <a:ext cx="10890469" cy="393617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5763">
                  <a:extLst>
                    <a:ext uri="{9D8B030D-6E8A-4147-A177-3AD203B41FA5}">
                      <a16:colId xmlns:a16="http://schemas.microsoft.com/office/drawing/2014/main" xmlns="" val="3568545229"/>
                    </a:ext>
                  </a:extLst>
                </a:gridCol>
                <a:gridCol w="2540100">
                  <a:extLst>
                    <a:ext uri="{9D8B030D-6E8A-4147-A177-3AD203B41FA5}">
                      <a16:colId xmlns:a16="http://schemas.microsoft.com/office/drawing/2014/main" xmlns="" val="2123419210"/>
                    </a:ext>
                  </a:extLst>
                </a:gridCol>
                <a:gridCol w="1176950">
                  <a:extLst>
                    <a:ext uri="{9D8B030D-6E8A-4147-A177-3AD203B41FA5}">
                      <a16:colId xmlns:a16="http://schemas.microsoft.com/office/drawing/2014/main" xmlns="" val="3194564172"/>
                    </a:ext>
                  </a:extLst>
                </a:gridCol>
                <a:gridCol w="1702052">
                  <a:extLst>
                    <a:ext uri="{9D8B030D-6E8A-4147-A177-3AD203B41FA5}">
                      <a16:colId xmlns:a16="http://schemas.microsoft.com/office/drawing/2014/main" xmlns="" val="1246883987"/>
                    </a:ext>
                  </a:extLst>
                </a:gridCol>
                <a:gridCol w="2592360">
                  <a:extLst>
                    <a:ext uri="{9D8B030D-6E8A-4147-A177-3AD203B41FA5}">
                      <a16:colId xmlns:a16="http://schemas.microsoft.com/office/drawing/2014/main" xmlns="" val="2322524189"/>
                    </a:ext>
                  </a:extLst>
                </a:gridCol>
                <a:gridCol w="805759">
                  <a:extLst>
                    <a:ext uri="{9D8B030D-6E8A-4147-A177-3AD203B41FA5}">
                      <a16:colId xmlns:a16="http://schemas.microsoft.com/office/drawing/2014/main" xmlns="" val="3835053009"/>
                    </a:ext>
                  </a:extLst>
                </a:gridCol>
                <a:gridCol w="1267485">
                  <a:extLst>
                    <a:ext uri="{9D8B030D-6E8A-4147-A177-3AD203B41FA5}">
                      <a16:colId xmlns:a16="http://schemas.microsoft.com/office/drawing/2014/main" xmlns="" val="1057728629"/>
                    </a:ext>
                  </a:extLst>
                </a:gridCol>
              </a:tblGrid>
              <a:tr h="39428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№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Критерий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Обязательное значение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Максимальное значение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Формула расчета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Вес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Max </a:t>
                      </a:r>
                      <a:r>
                        <a:rPr lang="ru-RU" sz="140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итоговый балл</a:t>
                      </a:r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2692710"/>
                  </a:ext>
                </a:extLst>
              </a:tr>
              <a:tr h="32046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3</a:t>
                      </a:r>
                    </a:p>
                    <a:p>
                      <a:pPr algn="ctr"/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Проведение с населением культурно-массовых мероприятий, связанных с реализацией проекта (концертов, конкурсов рисунков, сочинений, стихотворений, частушек, акций, </a:t>
                      </a:r>
                      <a:r>
                        <a:rPr lang="ru-RU" sz="1400" b="1" dirty="0" err="1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флешмобов</a:t>
                      </a:r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, ярмарок и т.п.)</a:t>
                      </a:r>
                    </a:p>
                    <a:p>
                      <a:endParaRPr lang="ru-RU" sz="1400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-</a:t>
                      </a:r>
                      <a:endParaRPr lang="ru-RU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наличие проведенных мероприятий</a:t>
                      </a:r>
                      <a:endParaRPr lang="ru-RU" sz="14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а) от 5 и более– 100 баллов;</a:t>
                      </a:r>
                    </a:p>
                    <a:p>
                      <a:pPr algn="l"/>
                      <a:endParaRPr lang="ru-RU" sz="14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б) 4 – 80 баллов;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в) 3 – 60 баллов;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г) 2 – 40 баллов;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д) 1 - 20 баллов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Отсутствие – 0</a:t>
                      </a:r>
                      <a:r>
                        <a:rPr lang="ru-RU" sz="1400" b="1" baseline="0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 баллов</a:t>
                      </a:r>
                      <a:endParaRPr lang="ru-RU" sz="1400" b="1" dirty="0" smtClean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0,01</a:t>
                      </a:r>
                      <a:endParaRPr lang="ru-RU" sz="14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241B81"/>
                          </a:solidFill>
                          <a:latin typeface="Montserrat" panose="00000500000000000000" pitchFamily="2" charset="-52"/>
                        </a:rPr>
                        <a:t>1</a:t>
                      </a:r>
                      <a:endParaRPr lang="ru-RU" sz="1400" b="1" dirty="0">
                        <a:solidFill>
                          <a:srgbClr val="241B8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16553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22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7472</TotalTime>
  <Words>1702</Words>
  <Application>Microsoft Office PowerPoint</Application>
  <PresentationFormat>Широкоэкранный</PresentationFormat>
  <Paragraphs>312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Microsoft JhengHei UI</vt:lpstr>
      <vt:lpstr>Amatic SC</vt:lpstr>
      <vt:lpstr>Arial</vt:lpstr>
      <vt:lpstr>BIZ UDGothic</vt:lpstr>
      <vt:lpstr>Calibri</vt:lpstr>
      <vt:lpstr>Calibri Light</vt:lpstr>
      <vt:lpstr>Miratrix Normal</vt:lpstr>
      <vt:lpstr>Montserrat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ПК03 тип 1</dc:creator>
  <cp:lastModifiedBy>Ирина</cp:lastModifiedBy>
  <cp:revision>560</cp:revision>
  <cp:lastPrinted>2022-11-09T08:22:32Z</cp:lastPrinted>
  <dcterms:created xsi:type="dcterms:W3CDTF">2021-09-15T11:41:56Z</dcterms:created>
  <dcterms:modified xsi:type="dcterms:W3CDTF">2022-11-28T06:16:28Z</dcterms:modified>
</cp:coreProperties>
</file>