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6" r:id="rId3"/>
    <p:sldId id="328" r:id="rId4"/>
    <p:sldId id="327" r:id="rId5"/>
    <p:sldId id="363" r:id="rId6"/>
    <p:sldId id="331" r:id="rId7"/>
    <p:sldId id="332" r:id="rId8"/>
    <p:sldId id="333" r:id="rId9"/>
    <p:sldId id="356" r:id="rId10"/>
    <p:sldId id="382" r:id="rId11"/>
    <p:sldId id="368" r:id="rId12"/>
    <p:sldId id="374" r:id="rId13"/>
    <p:sldId id="375" r:id="rId14"/>
    <p:sldId id="376" r:id="rId15"/>
    <p:sldId id="377" r:id="rId16"/>
    <p:sldId id="378" r:id="rId17"/>
    <p:sldId id="351" r:id="rId18"/>
    <p:sldId id="364" r:id="rId19"/>
    <p:sldId id="369" r:id="rId20"/>
    <p:sldId id="335" r:id="rId21"/>
    <p:sldId id="365" r:id="rId22"/>
    <p:sldId id="383" r:id="rId23"/>
    <p:sldId id="353" r:id="rId24"/>
    <p:sldId id="372" r:id="rId25"/>
    <p:sldId id="350" r:id="rId26"/>
    <p:sldId id="348" r:id="rId27"/>
    <p:sldId id="315" r:id="rId28"/>
    <p:sldId id="373" r:id="rId29"/>
    <p:sldId id="347" r:id="rId30"/>
    <p:sldId id="336" r:id="rId31"/>
    <p:sldId id="355" r:id="rId32"/>
    <p:sldId id="317" r:id="rId33"/>
    <p:sldId id="322" r:id="rId34"/>
    <p:sldId id="379" r:id="rId35"/>
    <p:sldId id="381" r:id="rId36"/>
    <p:sldId id="340" r:id="rId37"/>
    <p:sldId id="311" r:id="rId38"/>
    <p:sldId id="380" r:id="rId39"/>
    <p:sldId id="341" r:id="rId40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9822" autoAdjust="0"/>
  </p:normalViewPr>
  <p:slideViewPr>
    <p:cSldViewPr>
      <p:cViewPr varScale="1">
        <p:scale>
          <a:sx n="103" d="100"/>
          <a:sy n="103" d="100"/>
        </p:scale>
        <p:origin x="5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8924115947584E-2"/>
          <c:y val="0"/>
          <c:w val="0.92553830965484418"/>
          <c:h val="0.5469928722516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библиотеки</c:v>
                </c:pt>
                <c:pt idx="1">
                  <c:v>благоустройство</c:v>
                </c:pt>
                <c:pt idx="2">
                  <c:v>досуг и культура</c:v>
                </c:pt>
                <c:pt idx="3">
                  <c:v>детские площадки</c:v>
                </c:pt>
                <c:pt idx="4">
                  <c:v>дороги</c:v>
                </c:pt>
                <c:pt idx="5">
                  <c:v>водоснабжение</c:v>
                </c:pt>
                <c:pt idx="6">
                  <c:v>культурное наследие</c:v>
                </c:pt>
                <c:pt idx="7">
                  <c:v>массовый отдых</c:v>
                </c:pt>
                <c:pt idx="8">
                  <c:v>места захоронения</c:v>
                </c:pt>
                <c:pt idx="9">
                  <c:v>учреждения образования</c:v>
                </c:pt>
                <c:pt idx="10">
                  <c:v>уличное освещение</c:v>
                </c:pt>
                <c:pt idx="11">
                  <c:v>пожарная безопасность</c:v>
                </c:pt>
                <c:pt idx="12">
                  <c:v>спорт</c:v>
                </c:pt>
                <c:pt idx="13">
                  <c:v>электро- газо- теплоснабжение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53</c:v>
                </c:pt>
                <c:pt idx="2">
                  <c:v>50</c:v>
                </c:pt>
                <c:pt idx="3">
                  <c:v>40</c:v>
                </c:pt>
                <c:pt idx="4">
                  <c:v>117</c:v>
                </c:pt>
                <c:pt idx="5">
                  <c:v>15</c:v>
                </c:pt>
                <c:pt idx="6">
                  <c:v>21</c:v>
                </c:pt>
                <c:pt idx="7">
                  <c:v>6</c:v>
                </c:pt>
                <c:pt idx="8">
                  <c:v>70</c:v>
                </c:pt>
                <c:pt idx="9">
                  <c:v>137</c:v>
                </c:pt>
                <c:pt idx="10">
                  <c:v>13</c:v>
                </c:pt>
                <c:pt idx="11">
                  <c:v>15</c:v>
                </c:pt>
                <c:pt idx="12">
                  <c:v>23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571840"/>
        <c:axId val="360572232"/>
      </c:barChart>
      <c:catAx>
        <c:axId val="36057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ru-RU"/>
          </a:p>
        </c:txPr>
        <c:crossAx val="360572232"/>
        <c:crosses val="autoZero"/>
        <c:auto val="1"/>
        <c:lblAlgn val="ctr"/>
        <c:lblOffset val="100"/>
        <c:noMultiLvlLbl val="0"/>
      </c:catAx>
      <c:valAx>
        <c:axId val="360572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057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1A96F-DA57-48DF-9DE2-D6D9B4F3B6E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9AE2D-B297-4D6F-8163-D30CB2685B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РБ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400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A74E1-698C-4200-82E5-B19D0A24DB59}" type="par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FCAD8-3688-4D34-A120-84DEC48587E3}" type="sib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7FAED-D319-4E4F-A287-18F13D09ED52}" type="asst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ГО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160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EF457-42A6-4299-A149-A2B25C4FB99B}" type="par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97EB4-910B-4CFF-B734-74EFAF168197}" type="sib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BBDAB-4706-4E9E-8110-9D90B30C4D12}" type="asst">
      <dgm:prSet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МР и П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240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9A62D-978D-4F0C-B84D-15990329D0C5}" type="par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83FD0-E399-4958-BDD0-1BFB5017BC38}" type="sib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34769-5041-41A8-BE05-275E8E30AE7E}" type="pres">
      <dgm:prSet presAssocID="{AE71A96F-DA57-48DF-9DE2-D6D9B4F3B6E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86D6E5-D98A-43EA-AD89-6A268AEB2DE7}" type="pres">
      <dgm:prSet presAssocID="{EF69AE2D-B297-4D6F-8163-D30CB2685B86}" presName="hierRoot1" presStyleCnt="0">
        <dgm:presLayoutVars>
          <dgm:hierBranch val="init"/>
        </dgm:presLayoutVars>
      </dgm:prSet>
      <dgm:spPr/>
    </dgm:pt>
    <dgm:pt modelId="{6CC4A6F5-AD33-471B-A3C3-35BCFEC9262D}" type="pres">
      <dgm:prSet presAssocID="{EF69AE2D-B297-4D6F-8163-D30CB2685B86}" presName="rootComposite1" presStyleCnt="0"/>
      <dgm:spPr/>
    </dgm:pt>
    <dgm:pt modelId="{F98D984E-BE19-4331-A5E2-62FA5C671652}" type="pres">
      <dgm:prSet presAssocID="{EF69AE2D-B297-4D6F-8163-D30CB2685B8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35C73-C73B-40F5-910A-27C55980173E}" type="pres">
      <dgm:prSet presAssocID="{EF69AE2D-B297-4D6F-8163-D30CB2685B86}" presName="topArc1" presStyleLbl="parChTrans1D1" presStyleIdx="0" presStyleCnt="6"/>
      <dgm:spPr/>
    </dgm:pt>
    <dgm:pt modelId="{E8782FFA-020B-4169-A819-CEE901CA1F8C}" type="pres">
      <dgm:prSet presAssocID="{EF69AE2D-B297-4D6F-8163-D30CB2685B86}" presName="bottomArc1" presStyleLbl="parChTrans1D1" presStyleIdx="1" presStyleCnt="6"/>
      <dgm:spPr/>
    </dgm:pt>
    <dgm:pt modelId="{B9C550E5-3F26-45F8-9615-8932BF3862F6}" type="pres">
      <dgm:prSet presAssocID="{EF69AE2D-B297-4D6F-8163-D30CB2685B86}" presName="topConnNode1" presStyleLbl="node1" presStyleIdx="0" presStyleCnt="0"/>
      <dgm:spPr/>
      <dgm:t>
        <a:bodyPr/>
        <a:lstStyle/>
        <a:p>
          <a:endParaRPr lang="ru-RU"/>
        </a:p>
      </dgm:t>
    </dgm:pt>
    <dgm:pt modelId="{54D399CA-FCEC-41FA-A0B2-8D01A99917B5}" type="pres">
      <dgm:prSet presAssocID="{EF69AE2D-B297-4D6F-8163-D30CB2685B86}" presName="hierChild2" presStyleCnt="0"/>
      <dgm:spPr/>
    </dgm:pt>
    <dgm:pt modelId="{79B0A1D3-B368-446C-BBDF-E33B3D3015C3}" type="pres">
      <dgm:prSet presAssocID="{EF69AE2D-B297-4D6F-8163-D30CB2685B86}" presName="hierChild3" presStyleCnt="0"/>
      <dgm:spPr/>
    </dgm:pt>
    <dgm:pt modelId="{9C700DFE-2072-4D0E-AEFB-E2DB4266A3F7}" type="pres">
      <dgm:prSet presAssocID="{F02EF457-42A6-4299-A149-A2B25C4FB99B}" presName="Name101" presStyleLbl="parChTrans1D2" presStyleIdx="0" presStyleCnt="2"/>
      <dgm:spPr/>
      <dgm:t>
        <a:bodyPr/>
        <a:lstStyle/>
        <a:p>
          <a:endParaRPr lang="ru-RU"/>
        </a:p>
      </dgm:t>
    </dgm:pt>
    <dgm:pt modelId="{D49CA725-B6C0-48AE-97BC-CE81EA6AB89B}" type="pres">
      <dgm:prSet presAssocID="{CAD7FAED-D319-4E4F-A287-18F13D09ED52}" presName="hierRoot3" presStyleCnt="0">
        <dgm:presLayoutVars>
          <dgm:hierBranch val="init"/>
        </dgm:presLayoutVars>
      </dgm:prSet>
      <dgm:spPr/>
    </dgm:pt>
    <dgm:pt modelId="{0B42B03C-5A4F-4933-A83B-6D35E14F7FD8}" type="pres">
      <dgm:prSet presAssocID="{CAD7FAED-D319-4E4F-A287-18F13D09ED52}" presName="rootComposite3" presStyleCnt="0"/>
      <dgm:spPr/>
    </dgm:pt>
    <dgm:pt modelId="{C174018B-F80F-408E-8470-8F1F3C9235F6}" type="pres">
      <dgm:prSet presAssocID="{CAD7FAED-D319-4E4F-A287-18F13D09ED5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81A3D-B35F-44EA-93CC-471176685DE8}" type="pres">
      <dgm:prSet presAssocID="{CAD7FAED-D319-4E4F-A287-18F13D09ED52}" presName="topArc3" presStyleLbl="parChTrans1D1" presStyleIdx="2" presStyleCnt="6"/>
      <dgm:spPr/>
    </dgm:pt>
    <dgm:pt modelId="{B26D0CC1-378B-4138-BBA3-C96A4F8335B5}" type="pres">
      <dgm:prSet presAssocID="{CAD7FAED-D319-4E4F-A287-18F13D09ED52}" presName="bottomArc3" presStyleLbl="parChTrans1D1" presStyleIdx="3" presStyleCnt="6"/>
      <dgm:spPr/>
    </dgm:pt>
    <dgm:pt modelId="{9A67DBA7-ECD2-4532-BFC6-364C4AB52060}" type="pres">
      <dgm:prSet presAssocID="{CAD7FAED-D319-4E4F-A287-18F13D09ED52}" presName="topConnNode3" presStyleLbl="asst1" presStyleIdx="0" presStyleCnt="0"/>
      <dgm:spPr/>
      <dgm:t>
        <a:bodyPr/>
        <a:lstStyle/>
        <a:p>
          <a:endParaRPr lang="ru-RU"/>
        </a:p>
      </dgm:t>
    </dgm:pt>
    <dgm:pt modelId="{D9AD7025-4B9C-4944-BCAB-A097D3E6F531}" type="pres">
      <dgm:prSet presAssocID="{CAD7FAED-D319-4E4F-A287-18F13D09ED52}" presName="hierChild6" presStyleCnt="0"/>
      <dgm:spPr/>
    </dgm:pt>
    <dgm:pt modelId="{17BF61C0-FB6E-4B7E-BFC8-1D63EC911B6C}" type="pres">
      <dgm:prSet presAssocID="{CAD7FAED-D319-4E4F-A287-18F13D09ED52}" presName="hierChild7" presStyleCnt="0"/>
      <dgm:spPr/>
    </dgm:pt>
    <dgm:pt modelId="{CA610DF9-196D-4E67-86EC-F2B85A60BDCA}" type="pres">
      <dgm:prSet presAssocID="{0599A62D-978D-4F0C-B84D-15990329D0C5}" presName="Name101" presStyleLbl="parChTrans1D2" presStyleIdx="1" presStyleCnt="2"/>
      <dgm:spPr/>
      <dgm:t>
        <a:bodyPr/>
        <a:lstStyle/>
        <a:p>
          <a:endParaRPr lang="ru-RU"/>
        </a:p>
      </dgm:t>
    </dgm:pt>
    <dgm:pt modelId="{1A3F9ECA-2E61-4802-9657-6D71C33857BB}" type="pres">
      <dgm:prSet presAssocID="{8FFBBDAB-4706-4E9E-8110-9D90B30C4D12}" presName="hierRoot3" presStyleCnt="0">
        <dgm:presLayoutVars>
          <dgm:hierBranch val="init"/>
        </dgm:presLayoutVars>
      </dgm:prSet>
      <dgm:spPr/>
    </dgm:pt>
    <dgm:pt modelId="{B3D0B4E4-C089-4833-918A-90C880609390}" type="pres">
      <dgm:prSet presAssocID="{8FFBBDAB-4706-4E9E-8110-9D90B30C4D12}" presName="rootComposite3" presStyleCnt="0"/>
      <dgm:spPr/>
    </dgm:pt>
    <dgm:pt modelId="{FADFEF88-A079-461C-BAF9-6252AAC575DA}" type="pres">
      <dgm:prSet presAssocID="{8FFBBDAB-4706-4E9E-8110-9D90B30C4D1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F6927-E80E-4993-B68A-851F3ED1389B}" type="pres">
      <dgm:prSet presAssocID="{8FFBBDAB-4706-4E9E-8110-9D90B30C4D12}" presName="topArc3" presStyleLbl="parChTrans1D1" presStyleIdx="4" presStyleCnt="6"/>
      <dgm:spPr/>
    </dgm:pt>
    <dgm:pt modelId="{38511942-A59F-4C78-8E87-9D4F970F5B05}" type="pres">
      <dgm:prSet presAssocID="{8FFBBDAB-4706-4E9E-8110-9D90B30C4D12}" presName="bottomArc3" presStyleLbl="parChTrans1D1" presStyleIdx="5" presStyleCnt="6"/>
      <dgm:spPr/>
    </dgm:pt>
    <dgm:pt modelId="{281BDBA0-0BEC-43B4-BA95-01FA0FDEBE6F}" type="pres">
      <dgm:prSet presAssocID="{8FFBBDAB-4706-4E9E-8110-9D90B30C4D12}" presName="topConnNode3" presStyleLbl="asst1" presStyleIdx="0" presStyleCnt="0"/>
      <dgm:spPr/>
      <dgm:t>
        <a:bodyPr/>
        <a:lstStyle/>
        <a:p>
          <a:endParaRPr lang="ru-RU"/>
        </a:p>
      </dgm:t>
    </dgm:pt>
    <dgm:pt modelId="{C0FA4845-2DB6-4D8E-BD1F-E03A46F46099}" type="pres">
      <dgm:prSet presAssocID="{8FFBBDAB-4706-4E9E-8110-9D90B30C4D12}" presName="hierChild6" presStyleCnt="0"/>
      <dgm:spPr/>
    </dgm:pt>
    <dgm:pt modelId="{261148F5-16CF-4927-8FDB-D597D6C3BC88}" type="pres">
      <dgm:prSet presAssocID="{8FFBBDAB-4706-4E9E-8110-9D90B30C4D12}" presName="hierChild7" presStyleCnt="0"/>
      <dgm:spPr/>
    </dgm:pt>
  </dgm:ptLst>
  <dgm:cxnLst>
    <dgm:cxn modelId="{43DB0107-26E7-4199-A049-0C2B92C5D4CB}" type="presOf" srcId="{EF69AE2D-B297-4D6F-8163-D30CB2685B86}" destId="{F98D984E-BE19-4331-A5E2-62FA5C671652}" srcOrd="0" destOrd="0" presId="urn:microsoft.com/office/officeart/2008/layout/HalfCircleOrganizationChart"/>
    <dgm:cxn modelId="{090934E3-5167-4418-B51F-96E97AA8FEDA}" type="presOf" srcId="{AE71A96F-DA57-48DF-9DE2-D6D9B4F3B6EA}" destId="{67834769-5041-41A8-BE05-275E8E30AE7E}" srcOrd="0" destOrd="0" presId="urn:microsoft.com/office/officeart/2008/layout/HalfCircleOrganizationChart"/>
    <dgm:cxn modelId="{BA541E8C-D491-4423-9E89-0DF1CFFDA051}" srcId="{EF69AE2D-B297-4D6F-8163-D30CB2685B86}" destId="{CAD7FAED-D319-4E4F-A287-18F13D09ED52}" srcOrd="0" destOrd="0" parTransId="{F02EF457-42A6-4299-A149-A2B25C4FB99B}" sibTransId="{A8897EB4-910B-4CFF-B734-74EFAF168197}"/>
    <dgm:cxn modelId="{1C904CBE-4677-4AD7-8401-98D17F789ECA}" type="presOf" srcId="{EF69AE2D-B297-4D6F-8163-D30CB2685B86}" destId="{B9C550E5-3F26-45F8-9615-8932BF3862F6}" srcOrd="1" destOrd="0" presId="urn:microsoft.com/office/officeart/2008/layout/HalfCircleOrganizationChart"/>
    <dgm:cxn modelId="{B32548E9-2393-4B50-8D4D-B8BA06BC6620}" type="presOf" srcId="{CAD7FAED-D319-4E4F-A287-18F13D09ED52}" destId="{C174018B-F80F-408E-8470-8F1F3C9235F6}" srcOrd="0" destOrd="0" presId="urn:microsoft.com/office/officeart/2008/layout/HalfCircleOrganizationChart"/>
    <dgm:cxn modelId="{C5679891-2D78-489F-8462-52AE78FF8EEC}" type="presOf" srcId="{8FFBBDAB-4706-4E9E-8110-9D90B30C4D12}" destId="{FADFEF88-A079-461C-BAF9-6252AAC575DA}" srcOrd="0" destOrd="0" presId="urn:microsoft.com/office/officeart/2008/layout/HalfCircleOrganizationChart"/>
    <dgm:cxn modelId="{0932AB3E-1465-4735-A3EC-8B6C9C37C8AE}" type="presOf" srcId="{CAD7FAED-D319-4E4F-A287-18F13D09ED52}" destId="{9A67DBA7-ECD2-4532-BFC6-364C4AB52060}" srcOrd="1" destOrd="0" presId="urn:microsoft.com/office/officeart/2008/layout/HalfCircleOrganizationChart"/>
    <dgm:cxn modelId="{E8BDF2BA-AD1E-4023-BC47-A50606506B78}" srcId="{EF69AE2D-B297-4D6F-8163-D30CB2685B86}" destId="{8FFBBDAB-4706-4E9E-8110-9D90B30C4D12}" srcOrd="1" destOrd="0" parTransId="{0599A62D-978D-4F0C-B84D-15990329D0C5}" sibTransId="{91F83FD0-E399-4958-BDD0-1BFB5017BC38}"/>
    <dgm:cxn modelId="{765DCB6B-16DF-4894-9BE6-F88B43926927}" type="presOf" srcId="{8FFBBDAB-4706-4E9E-8110-9D90B30C4D12}" destId="{281BDBA0-0BEC-43B4-BA95-01FA0FDEBE6F}" srcOrd="1" destOrd="0" presId="urn:microsoft.com/office/officeart/2008/layout/HalfCircleOrganizationChart"/>
    <dgm:cxn modelId="{7EA79A27-9F9E-43A0-8BFC-C2AB67DB0BE9}" type="presOf" srcId="{0599A62D-978D-4F0C-B84D-15990329D0C5}" destId="{CA610DF9-196D-4E67-86EC-F2B85A60BDCA}" srcOrd="0" destOrd="0" presId="urn:microsoft.com/office/officeart/2008/layout/HalfCircleOrganizationChart"/>
    <dgm:cxn modelId="{AA2018C7-A685-4DC8-87B9-B24C30FE7240}" srcId="{AE71A96F-DA57-48DF-9DE2-D6D9B4F3B6EA}" destId="{EF69AE2D-B297-4D6F-8163-D30CB2685B86}" srcOrd="0" destOrd="0" parTransId="{4C1A74E1-698C-4200-82E5-B19D0A24DB59}" sibTransId="{557FCAD8-3688-4D34-A120-84DEC48587E3}"/>
    <dgm:cxn modelId="{3825213D-5DC2-4510-B12D-E36D9B53E188}" type="presOf" srcId="{F02EF457-42A6-4299-A149-A2B25C4FB99B}" destId="{9C700DFE-2072-4D0E-AEFB-E2DB4266A3F7}" srcOrd="0" destOrd="0" presId="urn:microsoft.com/office/officeart/2008/layout/HalfCircleOrganizationChart"/>
    <dgm:cxn modelId="{19C29A51-627F-4E4A-97EC-A22DE45BA337}" type="presParOf" srcId="{67834769-5041-41A8-BE05-275E8E30AE7E}" destId="{3586D6E5-D98A-43EA-AD89-6A268AEB2DE7}" srcOrd="0" destOrd="0" presId="urn:microsoft.com/office/officeart/2008/layout/HalfCircleOrganizationChart"/>
    <dgm:cxn modelId="{FCD672E4-08FA-4641-8DB7-C4932E62F86E}" type="presParOf" srcId="{3586D6E5-D98A-43EA-AD89-6A268AEB2DE7}" destId="{6CC4A6F5-AD33-471B-A3C3-35BCFEC9262D}" srcOrd="0" destOrd="0" presId="urn:microsoft.com/office/officeart/2008/layout/HalfCircleOrganizationChart"/>
    <dgm:cxn modelId="{B9B1855D-3216-41A3-B9BE-7AF27B44FE56}" type="presParOf" srcId="{6CC4A6F5-AD33-471B-A3C3-35BCFEC9262D}" destId="{F98D984E-BE19-4331-A5E2-62FA5C671652}" srcOrd="0" destOrd="0" presId="urn:microsoft.com/office/officeart/2008/layout/HalfCircleOrganizationChart"/>
    <dgm:cxn modelId="{BCC124DD-3DFB-4CCE-A3FE-50840559C4A3}" type="presParOf" srcId="{6CC4A6F5-AD33-471B-A3C3-35BCFEC9262D}" destId="{F5535C73-C73B-40F5-910A-27C55980173E}" srcOrd="1" destOrd="0" presId="urn:microsoft.com/office/officeart/2008/layout/HalfCircleOrganizationChart"/>
    <dgm:cxn modelId="{720B05B8-CD67-4329-89A4-6D560BFDE740}" type="presParOf" srcId="{6CC4A6F5-AD33-471B-A3C3-35BCFEC9262D}" destId="{E8782FFA-020B-4169-A819-CEE901CA1F8C}" srcOrd="2" destOrd="0" presId="urn:microsoft.com/office/officeart/2008/layout/HalfCircleOrganizationChart"/>
    <dgm:cxn modelId="{EA488A94-2FD3-4239-B545-1F15ECD0B3F2}" type="presParOf" srcId="{6CC4A6F5-AD33-471B-A3C3-35BCFEC9262D}" destId="{B9C550E5-3F26-45F8-9615-8932BF3862F6}" srcOrd="3" destOrd="0" presId="urn:microsoft.com/office/officeart/2008/layout/HalfCircleOrganizationChart"/>
    <dgm:cxn modelId="{6E9712E0-B8DB-4885-8B49-E3F7F9500742}" type="presParOf" srcId="{3586D6E5-D98A-43EA-AD89-6A268AEB2DE7}" destId="{54D399CA-FCEC-41FA-A0B2-8D01A99917B5}" srcOrd="1" destOrd="0" presId="urn:microsoft.com/office/officeart/2008/layout/HalfCircleOrganizationChart"/>
    <dgm:cxn modelId="{B972CEC5-0BC6-45AE-8B8D-4F9482E7F347}" type="presParOf" srcId="{3586D6E5-D98A-43EA-AD89-6A268AEB2DE7}" destId="{79B0A1D3-B368-446C-BBDF-E33B3D3015C3}" srcOrd="2" destOrd="0" presId="urn:microsoft.com/office/officeart/2008/layout/HalfCircleOrganizationChart"/>
    <dgm:cxn modelId="{0B4F336F-5F19-4B39-A44A-327DC57A9C9C}" type="presParOf" srcId="{79B0A1D3-B368-446C-BBDF-E33B3D3015C3}" destId="{9C700DFE-2072-4D0E-AEFB-E2DB4266A3F7}" srcOrd="0" destOrd="0" presId="urn:microsoft.com/office/officeart/2008/layout/HalfCircleOrganizationChart"/>
    <dgm:cxn modelId="{2C075C29-80FA-4DAC-80C3-122AF3D78545}" type="presParOf" srcId="{79B0A1D3-B368-446C-BBDF-E33B3D3015C3}" destId="{D49CA725-B6C0-48AE-97BC-CE81EA6AB89B}" srcOrd="1" destOrd="0" presId="urn:microsoft.com/office/officeart/2008/layout/HalfCircleOrganizationChart"/>
    <dgm:cxn modelId="{7EE40FE5-4D6C-464F-91B0-09C0341BB84B}" type="presParOf" srcId="{D49CA725-B6C0-48AE-97BC-CE81EA6AB89B}" destId="{0B42B03C-5A4F-4933-A83B-6D35E14F7FD8}" srcOrd="0" destOrd="0" presId="urn:microsoft.com/office/officeart/2008/layout/HalfCircleOrganizationChart"/>
    <dgm:cxn modelId="{2F216D89-1E84-4D1F-B396-A9E27F2A345E}" type="presParOf" srcId="{0B42B03C-5A4F-4933-A83B-6D35E14F7FD8}" destId="{C174018B-F80F-408E-8470-8F1F3C9235F6}" srcOrd="0" destOrd="0" presId="urn:microsoft.com/office/officeart/2008/layout/HalfCircleOrganizationChart"/>
    <dgm:cxn modelId="{BEB2AD3E-4398-4E0D-B4DC-E679A3B05529}" type="presParOf" srcId="{0B42B03C-5A4F-4933-A83B-6D35E14F7FD8}" destId="{75A81A3D-B35F-44EA-93CC-471176685DE8}" srcOrd="1" destOrd="0" presId="urn:microsoft.com/office/officeart/2008/layout/HalfCircleOrganizationChart"/>
    <dgm:cxn modelId="{D85FFEE3-DDE3-4B2E-9075-930CF9A90BCD}" type="presParOf" srcId="{0B42B03C-5A4F-4933-A83B-6D35E14F7FD8}" destId="{B26D0CC1-378B-4138-BBA3-C96A4F8335B5}" srcOrd="2" destOrd="0" presId="urn:microsoft.com/office/officeart/2008/layout/HalfCircleOrganizationChart"/>
    <dgm:cxn modelId="{10315A04-C43A-4774-8FAC-0151C476219A}" type="presParOf" srcId="{0B42B03C-5A4F-4933-A83B-6D35E14F7FD8}" destId="{9A67DBA7-ECD2-4532-BFC6-364C4AB52060}" srcOrd="3" destOrd="0" presId="urn:microsoft.com/office/officeart/2008/layout/HalfCircleOrganizationChart"/>
    <dgm:cxn modelId="{5096D26A-10C5-4C4C-80AF-530E45FB0BEB}" type="presParOf" srcId="{D49CA725-B6C0-48AE-97BC-CE81EA6AB89B}" destId="{D9AD7025-4B9C-4944-BCAB-A097D3E6F531}" srcOrd="1" destOrd="0" presId="urn:microsoft.com/office/officeart/2008/layout/HalfCircleOrganizationChart"/>
    <dgm:cxn modelId="{4D768F23-6B1E-4934-918A-6A2F20A558A8}" type="presParOf" srcId="{D49CA725-B6C0-48AE-97BC-CE81EA6AB89B}" destId="{17BF61C0-FB6E-4B7E-BFC8-1D63EC911B6C}" srcOrd="2" destOrd="0" presId="urn:microsoft.com/office/officeart/2008/layout/HalfCircleOrganizationChart"/>
    <dgm:cxn modelId="{F2739F51-7B68-4F80-ACAA-C03BCFBC9974}" type="presParOf" srcId="{79B0A1D3-B368-446C-BBDF-E33B3D3015C3}" destId="{CA610DF9-196D-4E67-86EC-F2B85A60BDCA}" srcOrd="2" destOrd="0" presId="urn:microsoft.com/office/officeart/2008/layout/HalfCircleOrganizationChart"/>
    <dgm:cxn modelId="{6EAD3465-0B5D-4EDB-BD56-4BE6993D6278}" type="presParOf" srcId="{79B0A1D3-B368-446C-BBDF-E33B3D3015C3}" destId="{1A3F9ECA-2E61-4802-9657-6D71C33857BB}" srcOrd="3" destOrd="0" presId="urn:microsoft.com/office/officeart/2008/layout/HalfCircleOrganizationChart"/>
    <dgm:cxn modelId="{8496D756-1724-41A7-B9A3-C67B7E4049ED}" type="presParOf" srcId="{1A3F9ECA-2E61-4802-9657-6D71C33857BB}" destId="{B3D0B4E4-C089-4833-918A-90C880609390}" srcOrd="0" destOrd="0" presId="urn:microsoft.com/office/officeart/2008/layout/HalfCircleOrganizationChart"/>
    <dgm:cxn modelId="{A1F6017A-0D54-4F88-B1D2-2FD22E7D8CB1}" type="presParOf" srcId="{B3D0B4E4-C089-4833-918A-90C880609390}" destId="{FADFEF88-A079-461C-BAF9-6252AAC575DA}" srcOrd="0" destOrd="0" presId="urn:microsoft.com/office/officeart/2008/layout/HalfCircleOrganizationChart"/>
    <dgm:cxn modelId="{03F043CA-45E8-4F82-ABB3-588306DFBACA}" type="presParOf" srcId="{B3D0B4E4-C089-4833-918A-90C880609390}" destId="{AEBF6927-E80E-4993-B68A-851F3ED1389B}" srcOrd="1" destOrd="0" presId="urn:microsoft.com/office/officeart/2008/layout/HalfCircleOrganizationChart"/>
    <dgm:cxn modelId="{CFCEA0A5-0BA7-49F1-93F3-7016613BB0E7}" type="presParOf" srcId="{B3D0B4E4-C089-4833-918A-90C880609390}" destId="{38511942-A59F-4C78-8E87-9D4F970F5B05}" srcOrd="2" destOrd="0" presId="urn:microsoft.com/office/officeart/2008/layout/HalfCircleOrganizationChart"/>
    <dgm:cxn modelId="{9D2CB109-639F-4ED6-85FA-94FC7A373554}" type="presParOf" srcId="{B3D0B4E4-C089-4833-918A-90C880609390}" destId="{281BDBA0-0BEC-43B4-BA95-01FA0FDEBE6F}" srcOrd="3" destOrd="0" presId="urn:microsoft.com/office/officeart/2008/layout/HalfCircleOrganizationChart"/>
    <dgm:cxn modelId="{83CA9C03-FBF1-4BE1-9D57-A5253477C883}" type="presParOf" srcId="{1A3F9ECA-2E61-4802-9657-6D71C33857BB}" destId="{C0FA4845-2DB6-4D8E-BD1F-E03A46F46099}" srcOrd="1" destOrd="0" presId="urn:microsoft.com/office/officeart/2008/layout/HalfCircleOrganizationChart"/>
    <dgm:cxn modelId="{8297814D-1EAD-4FA8-9539-F9593B487277}" type="presParOf" srcId="{1A3F9ECA-2E61-4802-9657-6D71C33857BB}" destId="{261148F5-16CF-4927-8FDB-D597D6C3BC8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0.19028</cdr:x>
      <cdr:y>0.47282</cdr:y>
    </cdr:from>
    <cdr:to>
      <cdr:x>0.22338</cdr:x>
      <cdr:y>0.52348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56184" y="2016224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0.65359</cdr:x>
      <cdr:y>0.08443</cdr:y>
    </cdr:from>
    <cdr:to>
      <cdr:x>0.7115</cdr:x>
      <cdr:y>0.13509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88632" y="36004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3804-9F7F-48FC-B14C-11617AC99AC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1F743-BF61-450C-ADDA-B42857106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3430-024A-4E68-8447-4A72082C76B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1956-26DD-4B3D-90A7-1C4A56F64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2488-0C08-4DDB-B725-6EC33921C183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8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1568-BEE3-4C7D-A115-54EF7A0AAE71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7FAF-5B05-438C-8B90-F11B876168F4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1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DDF4-BB3D-4076-B2FE-DBEAC599C0C9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127-29CD-4AEA-B10B-37337DC9ACDA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8BD0-0531-4CE0-9C00-46F0F35CDE2F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692D-75A4-44BC-9E39-43E842783922}" type="datetime1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5A0F-1B34-4FB6-9DB8-0365A305AD40}" type="datetime1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E48E-B4E9-473B-9E0C-FC897DC88542}" type="datetime1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2A1-A19D-4DDB-8942-8EA8EB5BD8F7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12D-776C-4051-94E9-F059686C7701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8FAC-D5CC-42CA-A43C-20DDA017349F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gif"/><Relationship Id="rId7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pmi.bashkortosta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302" y="1995686"/>
            <a:ext cx="7772400" cy="110251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 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10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1556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собрания проводятся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Республики Башкортостан  от 18 марта 2020 года № УГ-111 «О введении режима "Повышенная готовность" на территории Республики Башкортостан в связи с угрозой распространения в Республике Башкортостан новой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(COVID-2019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52" y="3205374"/>
            <a:ext cx="3456384" cy="193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0299" y="2800000"/>
            <a:ext cx="732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все собрания проводить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конца ноября 2020 г. </a:t>
            </a:r>
          </a:p>
        </p:txBody>
      </p:sp>
    </p:spTree>
    <p:extLst>
      <p:ext uri="{BB962C8B-B14F-4D97-AF65-F5344CB8AC3E}">
        <p14:creationId xmlns:p14="http://schemas.microsoft.com/office/powerpoint/2010/main" val="2837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5929"/>
              </p:ext>
            </p:extLst>
          </p:nvPr>
        </p:nvGraphicFramePr>
        <p:xfrm>
          <a:off x="179512" y="1275606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2064422"/>
                <a:gridCol w="51480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пункта;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 либо участники направляют сканы с подписями председателю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12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60402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0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13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57389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14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97587"/>
              </p:ext>
            </p:extLst>
          </p:nvPr>
        </p:nvGraphicFramePr>
        <p:xfrm>
          <a:off x="94013" y="1116114"/>
          <a:ext cx="8852422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Заочные собрания (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небольших населенных пунктов, в которых преобладающая категория населения - граждане в возрасте свыше 65 лет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подомового обхода населения с использованием анкет при соблюдении всех санитарно-эпидемиологических требований;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анкетах отражены вопросы, которые рассматриваются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итоговом собрании;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ведутся листы регистрации;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респондента (участника собрания) производится в момент заполнения анкет с использованием небольшого плаката с надписью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домовых обходов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6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15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48708"/>
              </p:ext>
            </p:extLst>
          </p:nvPr>
        </p:nvGraphicFramePr>
        <p:xfrm>
          <a:off x="179512" y="1275606"/>
          <a:ext cx="8496944" cy="308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пункта_Наименование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инициатора проекта.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либо участники направляют сканы с подписями председателю собрания.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16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91406"/>
              </p:ext>
            </p:extLst>
          </p:nvPr>
        </p:nvGraphicFramePr>
        <p:xfrm>
          <a:off x="179512" y="1275606"/>
          <a:ext cx="8496944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не более 50 человек на каждом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0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17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57706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«Степень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населенного пункта в идентификации проблемы в процессе ее предварительного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2330" y="1207732"/>
            <a:ext cx="361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2330" y="2630039"/>
            <a:ext cx="361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прикладываем протоколы предварительных собраний, регистрационные листы, фотографии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896198" y="3426743"/>
            <a:ext cx="7755001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899592" y="831768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4" y="3579862"/>
            <a:ext cx="2380527" cy="133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18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32" y="1311713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ритерий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«Степень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в определении параметров проекта на заключительном собрании жителей населенного пункта»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4084" y="998220"/>
            <a:ext cx="313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собрания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050377"/>
            <a:ext cx="3617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прикладываем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нескольких итоговых собраний,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регистрационные листы,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протокол, фотографии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4332"/>
            <a:ext cx="3096344" cy="1741694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998603" y="3297246"/>
            <a:ext cx="7110790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791580" y="809560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19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1888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обрания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9810" y="71869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Очные собрания: на фотографиях должны быть опознавательные знаки ППМИ-2021: плакаты  с названием населенного пункта и т.д.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9782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собраниях, проводимых онлайн, также нужно предусмотреть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плакатов ППМИ-2021 на заднем плане участников и т.д.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7241"/>
            <a:ext cx="2720704" cy="2017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23" y="3577158"/>
            <a:ext cx="1472558" cy="1104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9" y="2546613"/>
            <a:ext cx="2617935" cy="1745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58448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каждом домовом обходе делаются фотографии с каждым участником (наличие на листе А4 надписи ППМИ-2021)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9" y="1907220"/>
            <a:ext cx="2122120" cy="1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02" y="235572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местных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(Раунд 2021)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480039"/>
            <a:ext cx="9055530" cy="858527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видео ИТОГОВОГО собрания</a:t>
            </a:r>
            <a:endParaRPr lang="ru-RU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684" y="1007220"/>
            <a:ext cx="8427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обязательно должно содержать полностью весь ход собрания.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видео должно быть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 видно и слышно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зал и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собрания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об участии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приоритетной проблемы для участия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 вклада населения для софинансирования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членов инициативной группы (обсуждение и голосование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Видео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содержать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одного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протяжении всего собрания</a:t>
            </a:r>
          </a:p>
          <a:p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Для онлайн собраний делается запись. </a:t>
            </a:r>
          </a:p>
        </p:txBody>
      </p:sp>
      <p:pic>
        <p:nvPicPr>
          <p:cNvPr id="7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2" t="7836" r="1194" b="56343"/>
          <a:stretch/>
        </p:blipFill>
        <p:spPr bwMode="auto">
          <a:xfrm>
            <a:off x="4678582" y="69007"/>
            <a:ext cx="550654" cy="5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2111" y="91298"/>
            <a:ext cx="8784976" cy="744010"/>
            <a:chOff x="107504" y="123478"/>
            <a:chExt cx="8784976" cy="744010"/>
          </a:xfrm>
        </p:grpSpPr>
        <p:pic>
          <p:nvPicPr>
            <p:cNvPr id="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6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868" y="113159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  КРУ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последнем пункте протокола «Принятие решения о расходовании средств в случае экономии» рекомендуем прописывать: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88" y="249974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 избежание нецелевого использования бюджетных средств субсидия, образовавшаяся в случае экономии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возвращается в бюджет РБ.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Остальные средства могут быть израсходованы на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же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проект.»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00" y="4009469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22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564" y="1491630"/>
            <a:ext cx="813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проектам приобретения техники (трактор и т.д.):</a:t>
            </a:r>
          </a:p>
          <a:p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зарегистрировать специальную технику (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трактора) 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в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порядке, предусмотренном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 законодательством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7" y="3364187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23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4526" y="495483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стенды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27" y="1225390"/>
            <a:ext cx="4604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прикладываются фотографии.</a:t>
            </a: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Стенды  должны отображать подробную информацию о ППМИ, условиях участия, предыдущих проектах и т.д.</a:t>
            </a:r>
          </a:p>
          <a:p>
            <a:pPr indent="450000" algn="ctr"/>
            <a:endParaRPr lang="ru-RU" sz="2000" i="1" dirty="0" smtClean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2093"/>
          <a:stretch/>
        </p:blipFill>
        <p:spPr>
          <a:xfrm>
            <a:off x="1262014" y="2986930"/>
            <a:ext cx="2071657" cy="14340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25209" y="4627414"/>
            <a:ext cx="451888" cy="449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90825" y="445458"/>
            <a:ext cx="198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2-х публикаций.</a:t>
            </a:r>
          </a:p>
          <a:p>
            <a:pPr indent="450000" algn="just"/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статьях должны отображаться наименование населенных пунктов/ проектов/ информация об инициаторах 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3" y="2664372"/>
            <a:ext cx="1872208" cy="22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24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8441" y="523562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в Интернете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58" y="1152727"/>
            <a:ext cx="383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5-ти публикаций.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627784" y="3978059"/>
            <a:ext cx="451888" cy="4490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7"/>
          <a:stretch/>
        </p:blipFill>
        <p:spPr>
          <a:xfrm>
            <a:off x="819640" y="4627414"/>
            <a:ext cx="393780" cy="4286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64089" y="445458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4080" y="2927930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561" y="1563638"/>
            <a:ext cx="352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Площадки: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муниципального образования, другие сайты 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809" y="2989486"/>
            <a:ext cx="471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!Главное условие </a:t>
            </a:r>
            <a:r>
              <a:rPr lang="ru-RU" sz="16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информативность!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2" y="3501332"/>
            <a:ext cx="1764196" cy="1126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50740"/>
            <a:ext cx="1080120" cy="16351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80250" y="1148139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на репортаж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0250" y="3648874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для прослушивания</a:t>
            </a:r>
          </a:p>
        </p:txBody>
      </p:sp>
    </p:spTree>
    <p:extLst>
      <p:ext uri="{BB962C8B-B14F-4D97-AF65-F5344CB8AC3E}">
        <p14:creationId xmlns:p14="http://schemas.microsoft.com/office/powerpoint/2010/main" val="40202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86237" y="589075"/>
            <a:ext cx="7344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населением культурно-массовых мероприятий,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 с реализацией проекта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(концерты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конкурсы рисунков, сочинений, стихотворений, частушек, акции,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ярмарки и т.п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.)»: прикладываем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фотоматериалы культурно-массовых мероприятий, копии рисунков и т.д.</a:t>
            </a:r>
          </a:p>
          <a:p>
            <a:pPr indent="450000"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7" y="2906247"/>
            <a:ext cx="2038280" cy="1528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8" y="2924202"/>
            <a:ext cx="2065916" cy="1535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r="-2093" b="8630"/>
          <a:stretch/>
        </p:blipFill>
        <p:spPr>
          <a:xfrm>
            <a:off x="6752098" y="2924202"/>
            <a:ext cx="1512168" cy="15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98402" y="839898"/>
            <a:ext cx="4049472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273" y="640804"/>
            <a:ext cx="3735180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конкурсной </a:t>
            </a:r>
            <a:r>
              <a:rPr lang="ru-RU" sz="2400" cap="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  <a:endParaRPr lang="ru-RU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273" y="578288"/>
            <a:ext cx="36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Обязательные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818940"/>
            <a:ext cx="386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Дополнительные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2718" y="1383618"/>
            <a:ext cx="4741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Протоколы, листы регистрации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Приложение к заявке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Гарантийное письмо от рук-ля инициативной группы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населения)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Гарантийные письма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спонсоров)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Копии информационных материалов (если использовались)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Документ, подтверждающий расходы на эксплуатацию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Фотоматериалы</a:t>
            </a:r>
            <a:r>
              <a:rPr lang="ru-RU" sz="1200" dirty="0">
                <a:solidFill>
                  <a:schemeClr val="tx2"/>
                </a:solidFill>
              </a:rPr>
              <a:t>, свидетельствующие о проведении с населением культурно-массовых </a:t>
            </a:r>
            <a:r>
              <a:rPr lang="ru-RU" sz="1200" dirty="0" smtClean="0">
                <a:solidFill>
                  <a:schemeClr val="tx2"/>
                </a:solidFill>
              </a:rPr>
              <a:t>мероприятий (если проводились)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45" y="1054008"/>
            <a:ext cx="41922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Перечень документов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Конкурсная заявка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Протокол итогового собрания граждан (общий протокол, протоколы всех собраний)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Лист регистрации участников итогового собрания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Выписка из решения о бюджете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право собственности 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стоимость проекта (смета, положительное заключение </a:t>
            </a:r>
            <a:r>
              <a:rPr lang="ru-RU" sz="1200" dirty="0" err="1" smtClean="0">
                <a:solidFill>
                  <a:schemeClr val="tx2"/>
                </a:solidFill>
              </a:rPr>
              <a:t>госэкспертизы</a:t>
            </a:r>
            <a:r>
              <a:rPr lang="ru-RU" sz="1200" dirty="0" smtClean="0">
                <a:solidFill>
                  <a:schemeClr val="tx2"/>
                </a:solidFill>
              </a:rPr>
              <a:t> или не менее 3-х прайс-листов)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итогового собрания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объекта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Решение совета МО об участии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3086" y="1392978"/>
            <a:ext cx="0" cy="3663049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71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8"/>
          <p:cNvSpPr>
            <a:spLocks/>
          </p:cNvSpPr>
          <p:nvPr/>
        </p:nvSpPr>
        <p:spPr bwMode="auto">
          <a:xfrm>
            <a:off x="323850" y="141685"/>
            <a:ext cx="849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1" y="4836319"/>
            <a:ext cx="720725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AB9C59-A8A4-49F4-9C7E-78F7E9325C1F}" type="slidenum">
              <a:rPr lang="ru-RU" altLang="ru-RU" sz="1200" b="1" smtClean="0">
                <a:solidFill>
                  <a:srgbClr val="17375E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 b="1" smtClean="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57245" y="813570"/>
            <a:ext cx="89867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ИНФОРМАЦИОННАЯ СИСТЕМА УПРАВЛЕНИЯ ПРОЕКТАМИ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PPMI.BASHKORTOSTAN.RU</a:t>
            </a:r>
            <a:endParaRPr lang="ru-RU" altLang="ru-RU" sz="28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2"/>
          <p:cNvSpPr txBox="1"/>
          <p:nvPr/>
        </p:nvSpPr>
        <p:spPr>
          <a:xfrm>
            <a:off x="352739" y="1059582"/>
            <a:ext cx="8229240" cy="20196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962221" y="3147814"/>
            <a:ext cx="7595120" cy="17350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Тот же сайт, тот же алгоритм работы, что и в 2020 г. Методические рекомендации будут высланы позже.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0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Сначала заполняется электронный протокол. После того как консультант проверил его, изменил статус на «Принят», можно заполнять заявку. </a:t>
            </a:r>
            <a:endParaRPr lang="ru-RU" sz="20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" y="1635646"/>
            <a:ext cx="752475" cy="704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55354"/>
            <a:ext cx="864096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9418"/>
            <a:ext cx="676275" cy="752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6" y="2355354"/>
            <a:ext cx="638175" cy="723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36" y="2138061"/>
            <a:ext cx="685800" cy="714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83" y="1673746"/>
            <a:ext cx="723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9784" y="161896"/>
            <a:ext cx="5624672" cy="5387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66264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31590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городское, сельское поселение решает принять участие в конкурсном отборе на условиях городских округов*, то нужно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уведомить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Оксану Георгиевну по почте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/позвонить. После чего на сайте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ppmi.bashkortostan.ru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 участия в электронном протоколе и заявке будет изменена.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96012" y="466848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населенного пункта с численностью населения свыше 5000 человек</a:t>
            </a: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62" y="2983048"/>
            <a:ext cx="4794421" cy="15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85697"/>
            <a:ext cx="8782926" cy="858527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проблемные Моменты В 2020 ГОДУ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29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52294" y="1851893"/>
            <a:ext cx="3157270" cy="225446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1033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563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победителя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32" y="373509"/>
            <a:ext cx="9055101" cy="8584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2020</a:t>
            </a:r>
            <a:r>
              <a:rPr lang="en-US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5014661"/>
              </p:ext>
            </p:extLst>
          </p:nvPr>
        </p:nvGraphicFramePr>
        <p:xfrm>
          <a:off x="143334" y="1203598"/>
          <a:ext cx="511291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7831537" y="1858338"/>
            <a:ext cx="772770" cy="735474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 152"/>
          <p:cNvSpPr>
            <a:spLocks noEditPoints="1"/>
          </p:cNvSpPr>
          <p:nvPr/>
        </p:nvSpPr>
        <p:spPr bwMode="auto">
          <a:xfrm>
            <a:off x="8061426" y="3458643"/>
            <a:ext cx="686085" cy="7098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457200" y="1779662"/>
            <a:ext cx="8327776" cy="21636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400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Незарегистрированные права собственности на ряд объектов (детские площадки, места захоронения, земельные участки), несоответствие категории земель или разрешенного вида использования требованиям конкурсного отбора</a:t>
            </a:r>
            <a:r>
              <a:rPr lang="ru-RU" sz="28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30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021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347726" y="587594"/>
            <a:ext cx="8544753" cy="43604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buClr>
                <a:srgbClr val="000000"/>
              </a:buClr>
            </a:pPr>
            <a:r>
              <a:rPr lang="ru-RU" sz="2400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Фальсификация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численности участников собраний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(завышенное число участников в протоколе, предоставление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фотографий с </a:t>
            </a:r>
            <a:r>
              <a:rPr lang="ru-RU" sz="24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фотошопом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chemeClr val="accent3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60" y="2500752"/>
            <a:ext cx="5400600" cy="247922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483768" y="1944690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67524" y="2500752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543199" y="2443768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96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58" y="19641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проект «Наше село»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3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284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127726" y="388893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491630"/>
            <a:ext cx="8367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запросу Минфина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просим до 30 октября выслать на почту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следующую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22629"/>
              </p:ext>
            </p:extLst>
          </p:nvPr>
        </p:nvGraphicFramePr>
        <p:xfrm>
          <a:off x="1127725" y="2427734"/>
          <a:ext cx="6496990" cy="26166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80379"/>
                <a:gridCol w="2116611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поданных заявок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победивших заявок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муниципальных районов,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сельских поселений,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населения,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спонсоров,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34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2051720" y="0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6193"/>
              </p:ext>
            </p:extLst>
          </p:nvPr>
        </p:nvGraphicFramePr>
        <p:xfrm>
          <a:off x="883167" y="1275606"/>
          <a:ext cx="7530890" cy="15014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итоговых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предварительных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благополучателей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27463"/>
              </p:ext>
            </p:extLst>
          </p:nvPr>
        </p:nvGraphicFramePr>
        <p:xfrm>
          <a:off x="863807" y="3147814"/>
          <a:ext cx="7530890" cy="18768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Дороги и сооружения на них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Места захоронения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системы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водоснабжения и т.д.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…….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835696" y="178321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52701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просим выслать: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собраний, до / после реализации проектов;</a:t>
            </a: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копии публикаций в газетах; ссылки на информацию в Интернете</a:t>
            </a:r>
          </a:p>
          <a:p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54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87351"/>
            <a:ext cx="8280920" cy="354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Асылгужин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Рафиль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Рифгатович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8-937-334-07-48</a:t>
            </a:r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asrafil@yandex.ru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424" y="623251"/>
            <a:ext cx="9182893" cy="56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37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655" y="2252989"/>
            <a:ext cx="3874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инициативное бюджетирование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муниципальных районов)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4817" y="485792"/>
            <a:ext cx="66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практики инициативного бюджетирования, планируемые к реализации в 2021 году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22908" r="6801" b="30956"/>
          <a:stretch/>
        </p:blipFill>
        <p:spPr>
          <a:xfrm>
            <a:off x="683569" y="3294413"/>
            <a:ext cx="2520280" cy="18456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17615" y="2136100"/>
            <a:ext cx="3874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инициативного бюджетирования посредством информационно-телекоммуникационной сети «Интернет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городских округов)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2123" r="33463" b="51628"/>
          <a:stretch/>
        </p:blipFill>
        <p:spPr>
          <a:xfrm>
            <a:off x="5458314" y="4197313"/>
            <a:ext cx="1047859" cy="785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1" t="-4548" r="3669" b="72300"/>
          <a:stretch/>
        </p:blipFill>
        <p:spPr>
          <a:xfrm>
            <a:off x="7770606" y="4012970"/>
            <a:ext cx="723691" cy="8293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6" t="30387" r="6796" b="41461"/>
          <a:stretch/>
        </p:blipFill>
        <p:spPr>
          <a:xfrm>
            <a:off x="6741807" y="4202669"/>
            <a:ext cx="762172" cy="6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38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2645" y="1273258"/>
            <a:ext cx="78098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ИСИ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strategy.bashkortostan.ru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ППМИ в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ppmi.bashkortostan.ru</a:t>
            </a:r>
          </a:p>
          <a:p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www.vk.com/cigi_isi_rb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491" y="575100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0552" y="1265471"/>
            <a:ext cx="7094378" cy="3037424"/>
            <a:chOff x="-1423005" y="1062057"/>
            <a:chExt cx="6571069" cy="3037424"/>
          </a:xfrm>
        </p:grpSpPr>
        <p:sp>
          <p:nvSpPr>
            <p:cNvPr id="12" name="Freeform 117"/>
            <p:cNvSpPr>
              <a:spLocks/>
            </p:cNvSpPr>
            <p:nvPr/>
          </p:nvSpPr>
          <p:spPr bwMode="auto">
            <a:xfrm>
              <a:off x="-1423005" y="1062057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4753" y="326844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3637816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1395327" y="3164421"/>
              <a:ext cx="329420" cy="286414"/>
              <a:chOff x="-1926852" y="1638831"/>
              <a:chExt cx="505915" cy="548625"/>
            </a:xfrm>
            <a:solidFill>
              <a:srgbClr val="92D050"/>
            </a:solidFill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-1912660" y="1638831"/>
                <a:ext cx="491723" cy="548625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 rot="10800000">
                <a:off x="-1926852" y="1687419"/>
                <a:ext cx="491718" cy="301325"/>
              </a:xfrm>
              <a:prstGeom prst="triangl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2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39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7331" y="2025029"/>
            <a:ext cx="635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-108520" y="682606"/>
            <a:ext cx="9144000" cy="540544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ТИПОЛОГИИ ПРОЕКТОВ, ПРОШЕДШИХ КОНКУРСНЫЙ ОТБОР 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(563 ПОБЕДИТЕЛЯ)</a:t>
            </a:r>
            <a:endParaRPr lang="ru-RU" alt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45" y="-61404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8243625"/>
              </p:ext>
            </p:extLst>
          </p:nvPr>
        </p:nvGraphicFramePr>
        <p:xfrm>
          <a:off x="107504" y="1443144"/>
          <a:ext cx="88569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87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9" y="311470"/>
            <a:ext cx="9019650" cy="6241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</a:t>
            </a:r>
            <a:r>
              <a:rPr lang="en-US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433" y="2975441"/>
            <a:ext cx="617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субсидии – 400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093" y="3816809"/>
            <a:ext cx="667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проект из бюджета РБ –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0959" y="1571080"/>
            <a:ext cx="9019650" cy="624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постановление Правительства РБ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19 апреля 2017г. 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«О реализации на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 проектов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общественной инфраструктуры,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основанных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местных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инициативах»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вносятся </a:t>
            </a:r>
            <a:endParaRPr lang="ru-RU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7504" y="1546743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7150" y="2886176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7151" y="3761497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4752" y="1259390"/>
            <a:ext cx="8871428" cy="2060558"/>
            <a:chOff x="136104" y="2190233"/>
            <a:chExt cx="8756376" cy="4551135"/>
          </a:xfrm>
        </p:grpSpPr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104" y="2330970"/>
              <a:ext cx="174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2"/>
                  </a:solidFill>
                </a:rPr>
                <a:t>Объявление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7644" y="2194497"/>
              <a:ext cx="15211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Мероприятия с участием </a:t>
              </a:r>
              <a:r>
                <a:rPr lang="ru-RU" sz="1200" dirty="0" smtClean="0">
                  <a:solidFill>
                    <a:schemeClr val="tx2"/>
                  </a:solidFill>
                </a:rPr>
                <a:t>населения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8410" y="2207858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Подготовка конкурсной документации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2190233"/>
              <a:ext cx="133501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Проверка заявок в </a:t>
              </a:r>
              <a:r>
                <a:rPr lang="ru-RU" sz="1200" dirty="0" smtClean="0">
                  <a:solidFill>
                    <a:schemeClr val="tx2"/>
                  </a:solidFill>
                </a:rPr>
                <a:t>ИСУ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6667" r="49860" b="76552"/>
          <a:stretch/>
        </p:blipFill>
        <p:spPr bwMode="auto">
          <a:xfrm>
            <a:off x="685462" y="1838113"/>
            <a:ext cx="495296" cy="3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7356" r="70916" b="68672"/>
          <a:stretch/>
        </p:blipFill>
        <p:spPr bwMode="auto">
          <a:xfrm>
            <a:off x="6177523" y="1980353"/>
            <a:ext cx="457595" cy="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72" y="472302"/>
            <a:ext cx="9112028" cy="594066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 году. </a:t>
            </a:r>
            <a:r>
              <a:rPr lang="ru-RU" sz="2800" cap="all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</a:t>
            </a:r>
            <a:endParaRPr lang="ru-RU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90180"/>
              </p:ext>
            </p:extLst>
          </p:nvPr>
        </p:nvGraphicFramePr>
        <p:xfrm>
          <a:off x="106050" y="1261321"/>
          <a:ext cx="8935709" cy="1655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3516"/>
                <a:gridCol w="1850770"/>
                <a:gridCol w="1755760"/>
                <a:gridCol w="1818522"/>
                <a:gridCol w="1787141"/>
              </a:tblGrid>
              <a:tr h="94123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4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Октябрь</a:t>
                      </a:r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2020 </a:t>
                      </a:r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Октябрь 2020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г-</a:t>
                      </a:r>
                    </a:p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 декабря 2020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27 февраля 2021 г.</a:t>
                      </a:r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27 февраля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март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0252"/>
              </p:ext>
            </p:extLst>
          </p:nvPr>
        </p:nvGraphicFramePr>
        <p:xfrm>
          <a:off x="2337666" y="3350118"/>
          <a:ext cx="4034534" cy="1530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741"/>
                <a:gridCol w="2067793"/>
              </a:tblGrid>
              <a:tr h="744589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23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22 апреля 2021 г.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(ориентировочно)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Июнь-август 2021 г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443590" y="1292234"/>
            <a:ext cx="7388661" cy="5675216"/>
            <a:chOff x="1503819" y="-825585"/>
            <a:chExt cx="7388661" cy="7566953"/>
          </a:xfrm>
        </p:grpSpPr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5580" y="-825585"/>
              <a:ext cx="15810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Прием конкурсной документации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3819" y="2044937"/>
              <a:ext cx="18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Проведение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966" y="2290434"/>
              <a:ext cx="1521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0695" y="1921825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Работы по реализации проектов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9" t="1839" r="1874" b="80460"/>
          <a:stretch/>
        </p:blipFill>
        <p:spPr bwMode="auto">
          <a:xfrm>
            <a:off x="2383160" y="1887360"/>
            <a:ext cx="751207" cy="4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6" t="35274" r="46954" b="38850"/>
          <a:stretch/>
        </p:blipFill>
        <p:spPr bwMode="auto">
          <a:xfrm>
            <a:off x="7955108" y="1822643"/>
            <a:ext cx="441527" cy="4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61839" r="62776" b="16322"/>
          <a:stretch/>
        </p:blipFill>
        <p:spPr bwMode="auto">
          <a:xfrm>
            <a:off x="3134367" y="3765035"/>
            <a:ext cx="453687" cy="5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968F~1\AppData\Local\Temp\7zE9C77.tmp\block_1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5" t="35274" r="14196" b="43448"/>
          <a:stretch/>
        </p:blipFill>
        <p:spPr bwMode="auto">
          <a:xfrm>
            <a:off x="5115370" y="3846392"/>
            <a:ext cx="578382" cy="4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81418" y="1504"/>
            <a:ext cx="8784976" cy="744010"/>
            <a:chOff x="107504" y="123478"/>
            <a:chExt cx="8784976" cy="744010"/>
          </a:xfrm>
        </p:grpSpPr>
        <p:pic>
          <p:nvPicPr>
            <p:cNvPr id="34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96" y="1924247"/>
            <a:ext cx="400018" cy="4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5483"/>
            <a:ext cx="9055530" cy="858527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точки</a:t>
            </a:r>
            <a:endParaRPr lang="ru-RU" sz="3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30" y="1420633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2020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83" y="2259605"/>
            <a:ext cx="299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февраля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98" y="4043913"/>
            <a:ext cx="280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апреля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741" y="3094866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марта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4670" y="1250022"/>
            <a:ext cx="415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все итоговые собрания населения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953" y="2100793"/>
            <a:ext cx="47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заявки в ИСУ проверены </a:t>
            </a:r>
            <a:endParaRPr lang="ru-RU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к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приему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7953" y="2982891"/>
            <a:ext cx="438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конкурсные заявки сданы в печатном виде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74285" y="2104594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48365" r="36516" b="23873"/>
          <a:stretch/>
        </p:blipFill>
        <p:spPr bwMode="auto">
          <a:xfrm>
            <a:off x="3290130" y="1273597"/>
            <a:ext cx="1303883" cy="7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4" t="44999" r="20000" b="18151"/>
          <a:stretch/>
        </p:blipFill>
        <p:spPr bwMode="auto">
          <a:xfrm>
            <a:off x="3500530" y="2174544"/>
            <a:ext cx="755116" cy="6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0" t="3358" r="26418" b="59925"/>
          <a:stretch/>
        </p:blipFill>
        <p:spPr bwMode="auto">
          <a:xfrm>
            <a:off x="3492977" y="4043229"/>
            <a:ext cx="982639" cy="62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54088" r="82985" b="12092"/>
          <a:stretch/>
        </p:blipFill>
        <p:spPr bwMode="auto">
          <a:xfrm>
            <a:off x="3574929" y="3108156"/>
            <a:ext cx="606318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46082" y="3943166"/>
            <a:ext cx="458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заседание конкурсной комиссии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24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 flipH="1">
            <a:off x="274285" y="293179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2387" y="379017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7694"/>
            <a:ext cx="8263442" cy="792088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Конкурсного отбора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6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7504" y="742295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ровень </a:t>
            </a:r>
            <a:r>
              <a:rPr lang="ru-RU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</a:p>
          <a:p>
            <a:pPr indent="450000"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ru-RU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запрашиваемой субсидии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</a:p>
          <a:p>
            <a:pPr indent="450000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               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    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образование     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5 %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(15% для ГО)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население                               3 %  (5% для ГО)         10% и более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спонсоры              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10% и более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79912" y="1813788"/>
            <a:ext cx="0" cy="2621169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32240" y="1813787"/>
            <a:ext cx="0" cy="262117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1520" y="2427735"/>
            <a:ext cx="8496944" cy="2272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</TotalTime>
  <Words>1970</Words>
  <Application>Microsoft Office PowerPoint</Application>
  <PresentationFormat>Экран (16:9)</PresentationFormat>
  <Paragraphs>338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Times New Roman</vt:lpstr>
      <vt:lpstr>Тема Office</vt:lpstr>
      <vt:lpstr>Инициативное бюджетирование  в Республике Башкортостан</vt:lpstr>
      <vt:lpstr>Программа поддержки местных инициатив  (Раунд 2021)</vt:lpstr>
      <vt:lpstr>ППМИ в 2020 году</vt:lpstr>
      <vt:lpstr>РАСПРЕДЕЛЕНИЕ ПО ТИПОЛОГИИ ПРОЕКТОВ, ПРОШЕДШИХ КОНКУРСНЫЙ ОТБОР (563 ПОБЕДИТЕЛЯ)</vt:lpstr>
      <vt:lpstr>ППМИ в 2021 году</vt:lpstr>
      <vt:lpstr>ППМИ в 2021 году. Календарный план</vt:lpstr>
      <vt:lpstr>Контрольные точки</vt:lpstr>
      <vt:lpstr>Условия Конкурсного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Собрания</vt:lpstr>
      <vt:lpstr>Собрания</vt:lpstr>
      <vt:lpstr>Презентация PowerPoint</vt:lpstr>
      <vt:lpstr>Требования к видео ИТОГОВОГО собрания</vt:lpstr>
      <vt:lpstr>Проверка  КРУ</vt:lpstr>
      <vt:lpstr>Проверка  КРУ</vt:lpstr>
      <vt:lpstr>СМИ</vt:lpstr>
      <vt:lpstr>СМИ</vt:lpstr>
      <vt:lpstr>Презентация PowerPoint</vt:lpstr>
      <vt:lpstr>Подготовка конкурсной документации</vt:lpstr>
      <vt:lpstr>Презентация PowerPoint</vt:lpstr>
      <vt:lpstr>Для муниципальных районов</vt:lpstr>
      <vt:lpstr>Основные проблемные Моменты В 2020 ГОДУ</vt:lpstr>
      <vt:lpstr>Презентация PowerPoint</vt:lpstr>
      <vt:lpstr>Презентация PowerPoint</vt:lpstr>
      <vt:lpstr>Муниципальный проект «Наше село»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</dc:creator>
  <cp:lastModifiedBy>Delo</cp:lastModifiedBy>
  <cp:revision>235</cp:revision>
  <cp:lastPrinted>2019-10-14T05:20:54Z</cp:lastPrinted>
  <dcterms:created xsi:type="dcterms:W3CDTF">2018-09-21T05:26:15Z</dcterms:created>
  <dcterms:modified xsi:type="dcterms:W3CDTF">2020-10-15T11:51:13Z</dcterms:modified>
</cp:coreProperties>
</file>